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906000" cy="6858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2E45"/>
    <a:srgbClr val="001A3A"/>
    <a:srgbClr val="00B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11" d="100"/>
          <a:sy n="111" d="100"/>
        </p:scale>
        <p:origin x="-1320" y="-90"/>
      </p:cViewPr>
      <p:guideLst>
        <p:guide orient="horz" pos="2065"/>
        <p:guide pos="31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9909F-3BB8-4182-8AB6-C5AD7A98D5DE}" type="datetimeFigureOut">
              <a:rPr lang="fr-FR" smtClean="0"/>
              <a:t>25/10/2019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E267C-8994-4519-A3F4-9A584F3895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52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E267C-8994-4519-A3F4-9A584F38956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44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53940"/>
            <a:ext cx="9906000" cy="1212684"/>
          </a:xfrm>
          <a:prstGeom prst="rect">
            <a:avLst/>
          </a:prstGeom>
        </p:spPr>
        <p:txBody>
          <a:bodyPr/>
          <a:lstStyle>
            <a:lvl1pPr algn="r">
              <a:defRPr b="0"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ECDCFD7-1C97-8348-8BEC-C078C551A430}" type="datetimeFigureOut">
              <a:rPr lang="fr-FR" smtClean="0"/>
              <a:pPr/>
              <a:t>25/10/2019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65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4432" y="219042"/>
            <a:ext cx="8707792" cy="565079"/>
          </a:xfrm>
        </p:spPr>
        <p:txBody>
          <a:bodyPr wrap="square" tIns="0" bIns="0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60824" y="6356351"/>
            <a:ext cx="2311400" cy="365125"/>
          </a:xfrm>
        </p:spPr>
        <p:txBody>
          <a:bodyPr/>
          <a:lstStyle/>
          <a:p>
            <a:fld id="{8C903B57-454D-0C4C-8E06-5C7FC8D79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94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file://localhost/Users/daurat/1-TRAVAUX%20DOMI/1-TRAVAUX/1-Equipes%20de%20recherche/COM_Marie-Laure/Nouvelle%20charte%20graphique/LAAS-2016.jpg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daurat/1-TRAVAUX%20DOMI/1-TRAVAUX/1-Equipes%20de%20recherche/COM_Marie-Laure/Nouvelle%20charte%20graphique/LAAS-2016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585291"/>
            <a:ext cx="9906000" cy="1492582"/>
          </a:xfrm>
          <a:prstGeom prst="rect">
            <a:avLst/>
          </a:prstGeom>
          <a:solidFill>
            <a:srgbClr val="001A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4423188" y="3012353"/>
            <a:ext cx="5482813" cy="182880"/>
          </a:xfrm>
          <a:prstGeom prst="rect">
            <a:avLst/>
          </a:prstGeom>
          <a:solidFill>
            <a:srgbClr val="FF2E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293662" y="28449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AD7"/>
                </a:solidFill>
                <a:latin typeface="Avenir Book"/>
                <a:cs typeface="Avenir Book"/>
              </a:defRPr>
            </a:lvl1pPr>
          </a:lstStyle>
          <a:p>
            <a:fld id="{EECDCFD7-1C97-8348-8BEC-C078C551A430}" type="datetimeFigureOut">
              <a:rPr lang="fr-FR" smtClean="0"/>
              <a:pPr/>
              <a:t>25/10/2019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" y="76372"/>
            <a:ext cx="1792612" cy="95402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7358" y="6356350"/>
            <a:ext cx="9913358" cy="501651"/>
          </a:xfrm>
          <a:prstGeom prst="rect">
            <a:avLst/>
          </a:prstGeom>
          <a:solidFill>
            <a:srgbClr val="001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900" dirty="0" smtClean="0">
                <a:solidFill>
                  <a:srgbClr val="00BAD7"/>
                </a:solidFill>
                <a:latin typeface="Avenir Light"/>
                <a:cs typeface="Avenir Light"/>
              </a:rPr>
              <a:t>	LAAS-CNRS</a:t>
            </a:r>
            <a:br>
              <a:rPr lang="fr-FR" sz="900" dirty="0" smtClean="0">
                <a:solidFill>
                  <a:srgbClr val="00BAD7"/>
                </a:solidFill>
                <a:latin typeface="Avenir Light"/>
                <a:cs typeface="Avenir Light"/>
              </a:rPr>
            </a:br>
            <a:r>
              <a:rPr lang="fr-FR" sz="900" dirty="0" smtClean="0">
                <a:solidFill>
                  <a:srgbClr val="00BAD7"/>
                </a:solidFill>
                <a:latin typeface="Avenir Light"/>
                <a:cs typeface="Avenir Light"/>
              </a:rPr>
              <a:t>	/</a:t>
            </a:r>
            <a:r>
              <a:rPr lang="fr-FR" sz="900" dirty="0" smtClean="0">
                <a:latin typeface="Avenir Light"/>
                <a:cs typeface="Avenir Light"/>
              </a:rPr>
              <a:t> Laboratoire d’analyse et d’architecture des systèmes du CNRS</a:t>
            </a:r>
            <a:endParaRPr lang="fr-FR" sz="900" dirty="0">
              <a:latin typeface="Avenir Light"/>
              <a:cs typeface="Avenir Light"/>
            </a:endParaRPr>
          </a:p>
        </p:txBody>
      </p:sp>
      <p:pic>
        <p:nvPicPr>
          <p:cNvPr id="2" name="Image 1" descr="CNRSfilaire-Mono-B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" y="6384163"/>
            <a:ext cx="432000" cy="432000"/>
          </a:xfrm>
          <a:prstGeom prst="rect">
            <a:avLst/>
          </a:prstGeom>
        </p:spPr>
      </p:pic>
      <p:pic>
        <p:nvPicPr>
          <p:cNvPr id="3" name="Image 2" descr="U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602" y="6374892"/>
            <a:ext cx="381620" cy="45351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7934999" y="6377983"/>
            <a:ext cx="156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 smtClean="0">
                <a:solidFill>
                  <a:schemeClr val="bg1"/>
                </a:solidFill>
                <a:latin typeface="Avenir Light"/>
                <a:cs typeface="Avenir Light"/>
              </a:rPr>
              <a:t>Laboratoire conventionné</a:t>
            </a:r>
            <a:br>
              <a:rPr lang="fr-FR" sz="800" dirty="0" smtClean="0">
                <a:solidFill>
                  <a:schemeClr val="bg1"/>
                </a:solidFill>
                <a:latin typeface="Avenir Light"/>
                <a:cs typeface="Avenir Light"/>
              </a:rPr>
            </a:br>
            <a:r>
              <a:rPr lang="fr-FR" sz="800" dirty="0" smtClean="0">
                <a:solidFill>
                  <a:schemeClr val="bg1"/>
                </a:solidFill>
                <a:latin typeface="Avenir Light"/>
                <a:cs typeface="Avenir Light"/>
              </a:rPr>
              <a:t>avec l’Université Fédérale</a:t>
            </a:r>
            <a:r>
              <a:rPr lang="fr-FR" sz="800" baseline="0" dirty="0" smtClean="0">
                <a:solidFill>
                  <a:schemeClr val="bg1"/>
                </a:solidFill>
                <a:latin typeface="Avenir Light"/>
                <a:cs typeface="Avenir Light"/>
              </a:rPr>
              <a:t/>
            </a:r>
            <a:br>
              <a:rPr lang="fr-FR" sz="800" baseline="0" dirty="0" smtClean="0">
                <a:solidFill>
                  <a:schemeClr val="bg1"/>
                </a:solidFill>
                <a:latin typeface="Avenir Light"/>
                <a:cs typeface="Avenir Light"/>
              </a:rPr>
            </a:br>
            <a:r>
              <a:rPr lang="fr-FR" sz="800" baseline="0" dirty="0" smtClean="0">
                <a:solidFill>
                  <a:schemeClr val="bg1"/>
                </a:solidFill>
                <a:latin typeface="Avenir Light"/>
                <a:cs typeface="Avenir Light"/>
              </a:rPr>
              <a:t>de Toulouse Midi-Pyrénées</a:t>
            </a:r>
            <a:endParaRPr lang="fr-FR" sz="8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425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95620" y="14854"/>
            <a:ext cx="8784650" cy="861543"/>
          </a:xfrm>
          <a:prstGeom prst="rect">
            <a:avLst/>
          </a:prstGeom>
          <a:solidFill>
            <a:srgbClr val="001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45892" y="209935"/>
            <a:ext cx="8622568" cy="565079"/>
          </a:xfrm>
          <a:prstGeom prst="rect">
            <a:avLst/>
          </a:prstGeom>
          <a:solidFill>
            <a:schemeClr val="bg1"/>
          </a:solidFill>
          <a:effectLst>
            <a:glow>
              <a:schemeClr val="bg2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0" rIns="91440" bIns="0" rtlCol="0" anchor="ctr">
            <a:normAutofit/>
          </a:bodyPr>
          <a:lstStyle/>
          <a:p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" y="76373"/>
            <a:ext cx="1068864" cy="56884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6037-DE8D-DD4E-A77E-C5BE3B5C831C}" type="datetimeFigureOut">
              <a:rPr lang="fr-FR" smtClean="0"/>
              <a:t>25/10/2019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3B57-454D-0C4C-8E06-5C7FC8D793F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-7358" y="6304361"/>
            <a:ext cx="9913358" cy="501651"/>
          </a:xfrm>
          <a:prstGeom prst="rect">
            <a:avLst/>
          </a:prstGeom>
          <a:solidFill>
            <a:srgbClr val="001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900" dirty="0" smtClean="0">
                <a:solidFill>
                  <a:srgbClr val="00BAD7"/>
                </a:solidFill>
                <a:latin typeface="Avenir Light"/>
                <a:cs typeface="Avenir Light"/>
              </a:rPr>
              <a:t>LAAS-CNRS</a:t>
            </a:r>
            <a:br>
              <a:rPr lang="fr-FR" sz="900" dirty="0" smtClean="0">
                <a:solidFill>
                  <a:srgbClr val="00BAD7"/>
                </a:solidFill>
                <a:latin typeface="Avenir Light"/>
                <a:cs typeface="Avenir Light"/>
              </a:rPr>
            </a:br>
            <a:r>
              <a:rPr lang="fr-FR" sz="900" dirty="0" smtClean="0">
                <a:solidFill>
                  <a:srgbClr val="00BAD7"/>
                </a:solidFill>
                <a:latin typeface="Avenir Light"/>
                <a:cs typeface="Avenir Light"/>
              </a:rPr>
              <a:t>/</a:t>
            </a:r>
            <a:r>
              <a:rPr lang="fr-FR" sz="900" dirty="0" smtClean="0">
                <a:latin typeface="Avenir Light"/>
                <a:cs typeface="Avenir Light"/>
              </a:rPr>
              <a:t> Laboratoire d’analyse et d’architecture des systèmes du CNRS</a:t>
            </a:r>
            <a:endParaRPr lang="fr-FR" sz="900" dirty="0">
              <a:latin typeface="Avenir Light"/>
              <a:cs typeface="Avenir Light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415874" y="6675120"/>
            <a:ext cx="5547452" cy="182880"/>
          </a:xfrm>
          <a:prstGeom prst="rect">
            <a:avLst/>
          </a:prstGeom>
          <a:solidFill>
            <a:srgbClr val="FF2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7460824" y="6356351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C903B57-454D-0C4C-8E06-5C7FC8D793F7}" type="slidenum">
              <a:rPr lang="fr-FR" smtClean="0">
                <a:solidFill>
                  <a:schemeClr val="bg1">
                    <a:lumMod val="75000"/>
                  </a:schemeClr>
                </a:solidFill>
              </a:rPr>
              <a:pPr algn="r"/>
              <a:t>‹N°›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8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BAD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BAD7"/>
        </a:buClr>
        <a:buSzPct val="95000"/>
        <a:buFont typeface="Lucida Grande"/>
        <a:buChar char="&gt;"/>
        <a:defRPr sz="3200" kern="1200">
          <a:solidFill>
            <a:srgbClr val="001A3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BAD7"/>
        </a:buClr>
        <a:buFont typeface="Wingdings" charset="2"/>
        <a:buChar char="§"/>
        <a:defRPr sz="2800" kern="1200">
          <a:solidFill>
            <a:srgbClr val="001A3A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2E45"/>
        </a:buClr>
        <a:buFont typeface="Arial"/>
        <a:buChar char="•"/>
        <a:defRPr sz="24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BAD7"/>
        </a:buClr>
        <a:buFont typeface="Arial"/>
        <a:buChar char="–"/>
        <a:defRPr sz="2000" kern="1200">
          <a:solidFill>
            <a:srgbClr val="001A3A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2E45"/>
        </a:buClr>
        <a:buFont typeface="Lucida Grande"/>
        <a:buChar char="-"/>
        <a:defRPr sz="2000" kern="1200">
          <a:solidFill>
            <a:srgbClr val="001A3A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3029"/>
            <a:ext cx="9906000" cy="1213161"/>
          </a:xfrm>
        </p:spPr>
        <p:txBody>
          <a:bodyPr/>
          <a:lstStyle/>
          <a:p>
            <a:r>
              <a:rPr lang="fr-FR" dirty="0"/>
              <a:t>L’</a:t>
            </a:r>
            <a:r>
              <a:rPr lang="fr-FR" dirty="0" err="1"/>
              <a:t>IoT</a:t>
            </a:r>
            <a:r>
              <a:rPr lang="fr-FR" dirty="0"/>
              <a:t> pour les </a:t>
            </a:r>
            <a:r>
              <a:rPr lang="fr-FR" dirty="0" err="1" smtClean="0"/>
              <a:t>NULs</a:t>
            </a:r>
            <a:r>
              <a:rPr lang="fr-FR" dirty="0" smtClean="0"/>
              <a:t>?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r-FR" dirty="0" smtClean="0"/>
              <a:t>Mettre en œuvre facilement des capteurs sans fils dans le monde de l’internet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52400" y="2542009"/>
            <a:ext cx="2870886" cy="606581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fr-FR" sz="2400" dirty="0" smtClean="0"/>
              <a:t>Frédéric BLANC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8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Jeedom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Est Open Source, vous avez un accès total au logiciel qui gère votre domotique. Ceci est une garantie de transparence, mais également de longévité du logiciel et de votre installation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1400" dirty="0"/>
              <a:t>Source: https://www.jeedom.com/site/fr/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81" y="4319588"/>
            <a:ext cx="39147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2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cela marche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872641" y="1162122"/>
            <a:ext cx="8080349" cy="3986577"/>
            <a:chOff x="827584" y="1858325"/>
            <a:chExt cx="8080349" cy="398657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858325"/>
              <a:ext cx="100012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155411"/>
              <a:ext cx="1068090" cy="96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297" y="4797152"/>
              <a:ext cx="1019175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2394687"/>
              <a:ext cx="2409825" cy="261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Double flèche horizontale 7"/>
            <p:cNvSpPr/>
            <p:nvPr/>
          </p:nvSpPr>
          <p:spPr>
            <a:xfrm rot="2023876">
              <a:off x="2109222" y="2417336"/>
              <a:ext cx="1462974" cy="59050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Double flèche horizontale 8"/>
            <p:cNvSpPr/>
            <p:nvPr/>
          </p:nvSpPr>
          <p:spPr>
            <a:xfrm rot="19093938">
              <a:off x="2139265" y="4531361"/>
              <a:ext cx="1462974" cy="59050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Double flèche horizontale 9"/>
            <p:cNvSpPr/>
            <p:nvPr/>
          </p:nvSpPr>
          <p:spPr>
            <a:xfrm>
              <a:off x="2068413" y="3342025"/>
              <a:ext cx="1462974" cy="59050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2083256"/>
              <a:ext cx="1815653" cy="369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Double flèche horizontale 11"/>
            <p:cNvSpPr/>
            <p:nvPr/>
          </p:nvSpPr>
          <p:spPr>
            <a:xfrm>
              <a:off x="6336884" y="3342025"/>
              <a:ext cx="731487" cy="59050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601362" y="5890054"/>
            <a:ext cx="5073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Tutorial: https</a:t>
            </a:r>
            <a:r>
              <a:rPr lang="fr-FR" dirty="0"/>
              <a:t>://redmine.laas.fr/projects/iot-dr/wiki</a:t>
            </a:r>
          </a:p>
        </p:txBody>
      </p:sp>
    </p:spTree>
    <p:extLst>
      <p:ext uri="{BB962C8B-B14F-4D97-AF65-F5344CB8AC3E}">
        <p14:creationId xmlns:p14="http://schemas.microsoft.com/office/powerpoint/2010/main" val="1279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QUESTIONS 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52" y="1416417"/>
            <a:ext cx="2637830" cy="364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Merci de votre attention</a:t>
            </a:r>
          </a:p>
          <a:p>
            <a:pPr marL="0" indent="0">
              <a:buNone/>
            </a:pPr>
            <a:r>
              <a:rPr lang="fr-FR" sz="2000" dirty="0" smtClean="0"/>
              <a:t>http</a:t>
            </a:r>
            <a:r>
              <a:rPr lang="fr-FR" sz="2000" dirty="0"/>
              <a:t>://homepages.laas.fr/fblanc/</a:t>
            </a:r>
          </a:p>
        </p:txBody>
      </p:sp>
    </p:spTree>
    <p:extLst>
      <p:ext uri="{BB962C8B-B14F-4D97-AF65-F5344CB8AC3E}">
        <p14:creationId xmlns:p14="http://schemas.microsoft.com/office/powerpoint/2010/main" val="268728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7480" y="1362093"/>
            <a:ext cx="9397058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fr-FR" dirty="0"/>
              <a:t>L’</a:t>
            </a:r>
            <a:r>
              <a:rPr lang="fr-FR" dirty="0" err="1"/>
              <a:t>IoT</a:t>
            </a:r>
            <a:r>
              <a:rPr lang="fr-FR" dirty="0"/>
              <a:t> </a:t>
            </a:r>
            <a:r>
              <a:rPr lang="fr-FR" dirty="0" smtClean="0"/>
              <a:t>?</a:t>
            </a:r>
          </a:p>
          <a:p>
            <a:pPr lvl="1"/>
            <a:r>
              <a:rPr lang="fr-FR" dirty="0"/>
              <a:t>Liaison </a:t>
            </a:r>
            <a:r>
              <a:rPr lang="fr-FR" dirty="0" smtClean="0"/>
              <a:t>radio</a:t>
            </a:r>
          </a:p>
          <a:p>
            <a:pPr lvl="1"/>
            <a:r>
              <a:rPr lang="fr-FR" dirty="0"/>
              <a:t>Le </a:t>
            </a:r>
            <a:r>
              <a:rPr lang="fr-FR" dirty="0" err="1"/>
              <a:t>Device</a:t>
            </a:r>
            <a:r>
              <a:rPr lang="fr-FR" dirty="0"/>
              <a:t> (capteurs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ESP8266</a:t>
            </a:r>
          </a:p>
          <a:p>
            <a:pPr lvl="1"/>
            <a:r>
              <a:rPr lang="fr-FR" dirty="0"/>
              <a:t>ESP </a:t>
            </a:r>
            <a:r>
              <a:rPr lang="fr-FR" dirty="0" err="1"/>
              <a:t>Easy</a:t>
            </a:r>
            <a:r>
              <a:rPr lang="fr-FR" dirty="0"/>
              <a:t> </a:t>
            </a:r>
            <a:r>
              <a:rPr lang="fr-FR" dirty="0" err="1" smtClean="0"/>
              <a:t>Mega</a:t>
            </a:r>
            <a:endParaRPr lang="fr-FR" dirty="0" smtClean="0"/>
          </a:p>
          <a:p>
            <a:pPr lvl="1"/>
            <a:r>
              <a:rPr lang="fr-FR" dirty="0"/>
              <a:t>Les capteurs et </a:t>
            </a:r>
            <a:r>
              <a:rPr lang="fr-FR" dirty="0" smtClean="0"/>
              <a:t>actionneurs</a:t>
            </a:r>
          </a:p>
          <a:p>
            <a:pPr lvl="1"/>
            <a:r>
              <a:rPr lang="fr-FR" dirty="0"/>
              <a:t>Le </a:t>
            </a:r>
            <a:r>
              <a:rPr lang="fr-FR" dirty="0" smtClean="0"/>
              <a:t>Serveur</a:t>
            </a:r>
          </a:p>
          <a:p>
            <a:pPr lvl="1"/>
            <a:r>
              <a:rPr lang="fr-FR" dirty="0" err="1" smtClean="0"/>
              <a:t>Jeedom</a:t>
            </a:r>
            <a:endParaRPr lang="fr-FR" dirty="0" smtClean="0"/>
          </a:p>
          <a:p>
            <a:pPr lvl="1"/>
            <a:r>
              <a:rPr lang="fr-FR" dirty="0"/>
              <a:t>Comment cela marche</a:t>
            </a:r>
            <a:endParaRPr lang="fr-FR" dirty="0" smtClean="0"/>
          </a:p>
          <a:p>
            <a:pPr lvl="1"/>
            <a:endParaRPr lang="fr-FR" dirty="0"/>
          </a:p>
          <a:p>
            <a:pPr lvl="2"/>
            <a:endParaRPr lang="fr-FR" dirty="0" smtClean="0"/>
          </a:p>
          <a:p>
            <a:pPr lvl="3"/>
            <a:endParaRPr lang="fr-FR" dirty="0"/>
          </a:p>
          <a:p>
            <a:pPr lvl="4"/>
            <a:endParaRPr lang="fr-FR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4432" y="224583"/>
            <a:ext cx="8718782" cy="499661"/>
          </a:xfrm>
        </p:spPr>
        <p:txBody>
          <a:bodyPr>
            <a:normAutofit fontScale="90000"/>
          </a:bodyPr>
          <a:lstStyle/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7990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935039"/>
            <a:ext cx="49720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</a:t>
            </a:r>
            <a:r>
              <a:rPr lang="fr-FR" dirty="0" err="1"/>
              <a:t>IoT</a:t>
            </a:r>
            <a:r>
              <a:rPr lang="fr-FR" dirty="0"/>
              <a:t>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5471" y="1600201"/>
            <a:ext cx="4668479" cy="4525963"/>
          </a:xfrm>
        </p:spPr>
        <p:txBody>
          <a:bodyPr>
            <a:normAutofit/>
          </a:bodyPr>
          <a:lstStyle/>
          <a:p>
            <a:r>
              <a:rPr lang="fr-FR" dirty="0"/>
              <a:t>L'Internet des objets, ou </a:t>
            </a:r>
            <a:r>
              <a:rPr lang="fr-FR" dirty="0" err="1"/>
              <a:t>IdO</a:t>
            </a:r>
            <a:r>
              <a:rPr lang="fr-FR" dirty="0"/>
              <a:t> (en anglais Internet of </a:t>
            </a:r>
            <a:r>
              <a:rPr lang="fr-FR" dirty="0" err="1"/>
              <a:t>Things</a:t>
            </a:r>
            <a:r>
              <a:rPr lang="fr-FR" dirty="0"/>
              <a:t>, ou </a:t>
            </a:r>
            <a:r>
              <a:rPr lang="fr-FR" dirty="0" err="1"/>
              <a:t>IoT</a:t>
            </a:r>
            <a:r>
              <a:rPr lang="fr-FR" dirty="0"/>
              <a:t>) est l'interconnexion entre Internet et des objets, des lieux et des environnements physiques. </a:t>
            </a:r>
          </a:p>
        </p:txBody>
      </p:sp>
    </p:spTree>
    <p:extLst>
      <p:ext uri="{BB962C8B-B14F-4D97-AF65-F5344CB8AC3E}">
        <p14:creationId xmlns:p14="http://schemas.microsoft.com/office/powerpoint/2010/main" val="12238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7" y="4397939"/>
            <a:ext cx="12763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Liaison radio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La plus simple un émetteur un récepteur une fréquence </a:t>
            </a:r>
            <a:r>
              <a:rPr lang="fr-FR" dirty="0" smtClean="0"/>
              <a:t>une </a:t>
            </a:r>
            <a:r>
              <a:rPr lang="fr-FR" dirty="0"/>
              <a:t>modulation.</a:t>
            </a:r>
          </a:p>
          <a:p>
            <a:r>
              <a:rPr lang="fr-FR" dirty="0"/>
              <a:t>Le Wifi est un ensemble de protocoles de communication sans fil régis par les normes du groupe IEEE 802.11</a:t>
            </a:r>
          </a:p>
          <a:p>
            <a:r>
              <a:rPr lang="fr-FR" dirty="0"/>
              <a:t>Ici nous utiliserons le Wifi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       La </a:t>
            </a:r>
            <a:r>
              <a:rPr lang="fr-FR" dirty="0"/>
              <a:t>même différence qu’entre un ULM et un A380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817682"/>
            <a:ext cx="3228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10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Device</a:t>
            </a:r>
            <a:r>
              <a:rPr lang="fr-FR" dirty="0"/>
              <a:t> (capteurs)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Est un périphérique informatique. Il est un dispositif connecté à un système de traitement de l'information central</a:t>
            </a:r>
          </a:p>
          <a:p>
            <a:r>
              <a:rPr lang="fr-FR" dirty="0"/>
              <a:t>Dans notre cas un ESP8266, où l’on peut avoir des capteurs est des actionneurs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39" y="4661605"/>
            <a:ext cx="1664893" cy="139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16" y="4500628"/>
            <a:ext cx="3490604" cy="18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22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14" y="3895417"/>
            <a:ext cx="33147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ESP8266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L’ESP8266 est un circuit intégré à microcontrôleur avec connexion Wi-Fi développé par le fabricant chinois </a:t>
            </a:r>
            <a:r>
              <a:rPr lang="fr-FR" dirty="0" err="1" smtClean="0"/>
              <a:t>Espressif</a:t>
            </a:r>
            <a:endParaRPr lang="fr-FR" dirty="0" smtClean="0"/>
          </a:p>
          <a:p>
            <a:pPr marL="0" indent="0">
              <a:buNone/>
            </a:pPr>
            <a:r>
              <a:rPr lang="fr-FR" sz="2000" dirty="0"/>
              <a:t>https://www.espressif.com/</a:t>
            </a:r>
          </a:p>
          <a:p>
            <a:r>
              <a:rPr lang="fr-FR" dirty="0"/>
              <a:t>Dans notre cas il est utilisé avec un </a:t>
            </a:r>
            <a:r>
              <a:rPr lang="fr-FR" dirty="0" err="1"/>
              <a:t>Firmware</a:t>
            </a:r>
            <a:r>
              <a:rPr lang="fr-FR" dirty="0"/>
              <a:t> alternatif ESP </a:t>
            </a:r>
            <a:r>
              <a:rPr lang="fr-FR" dirty="0" err="1"/>
              <a:t>Easy</a:t>
            </a:r>
            <a:r>
              <a:rPr lang="fr-FR" dirty="0"/>
              <a:t> </a:t>
            </a:r>
            <a:r>
              <a:rPr lang="fr-FR" dirty="0" err="1"/>
              <a:t>Mega</a:t>
            </a:r>
            <a:endParaRPr lang="fr-FR" dirty="0"/>
          </a:p>
          <a:p>
            <a:pPr marL="0" indent="0">
              <a:buNone/>
            </a:pPr>
            <a:r>
              <a:rPr lang="fr-FR" sz="2000" dirty="0"/>
              <a:t>https://github.com/letscontrolit/ESPEasy/releases</a:t>
            </a:r>
          </a:p>
        </p:txBody>
      </p:sp>
    </p:spTree>
    <p:extLst>
      <p:ext uri="{BB962C8B-B14F-4D97-AF65-F5344CB8AC3E}">
        <p14:creationId xmlns:p14="http://schemas.microsoft.com/office/powerpoint/2010/main" val="34956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ESP </a:t>
            </a:r>
            <a:r>
              <a:rPr lang="fr-FR" dirty="0" err="1"/>
              <a:t>Easy</a:t>
            </a:r>
            <a:r>
              <a:rPr lang="fr-FR" dirty="0"/>
              <a:t> </a:t>
            </a:r>
            <a:r>
              <a:rPr lang="fr-FR" dirty="0" err="1"/>
              <a:t>Mega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firmware</a:t>
            </a:r>
            <a:r>
              <a:rPr lang="fr-FR" dirty="0"/>
              <a:t> ESP </a:t>
            </a:r>
            <a:r>
              <a:rPr lang="fr-FR" dirty="0" err="1"/>
              <a:t>Easy</a:t>
            </a:r>
            <a:r>
              <a:rPr lang="fr-FR" dirty="0"/>
              <a:t> est utilisé pour transformer le module ESP en un capteur facile à utiliser pour les solutions domotiques. La configuration de l'ESP </a:t>
            </a:r>
            <a:r>
              <a:rPr lang="fr-FR" dirty="0" err="1"/>
              <a:t>Easy</a:t>
            </a:r>
            <a:r>
              <a:rPr lang="fr-FR" dirty="0"/>
              <a:t> est entièrement basée sur le Web. Ainsi, une fois le </a:t>
            </a:r>
            <a:r>
              <a:rPr lang="fr-FR" dirty="0" err="1"/>
              <a:t>micrologiciel</a:t>
            </a:r>
            <a:r>
              <a:rPr lang="fr-FR" dirty="0"/>
              <a:t> chargé, vous n'avez besoin d'aucun autre outil que d'un navigateur Web.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44" y="5215553"/>
            <a:ext cx="7981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0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capteurs et actionneurs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firmware</a:t>
            </a:r>
            <a:r>
              <a:rPr lang="fr-FR" dirty="0"/>
              <a:t> ESP </a:t>
            </a:r>
            <a:r>
              <a:rPr lang="fr-FR" dirty="0" err="1"/>
              <a:t>Easy</a:t>
            </a:r>
            <a:r>
              <a:rPr lang="fr-FR" dirty="0"/>
              <a:t> </a:t>
            </a:r>
            <a:r>
              <a:rPr lang="fr-FR" dirty="0" err="1"/>
              <a:t>mega</a:t>
            </a:r>
            <a:r>
              <a:rPr lang="fr-FR" dirty="0"/>
              <a:t> peut gérer une centaine de type de capteurs et </a:t>
            </a:r>
            <a:r>
              <a:rPr lang="fr-FR" dirty="0" smtClean="0"/>
              <a:t>d’actionneurs </a:t>
            </a:r>
            <a:r>
              <a:rPr lang="fr-FR" dirty="0"/>
              <a:t>différents</a:t>
            </a:r>
          </a:p>
          <a:p>
            <a:endParaRPr lang="fr-FR" dirty="0"/>
          </a:p>
        </p:txBody>
      </p:sp>
      <p:pic>
        <p:nvPicPr>
          <p:cNvPr id="1026" name="Picture 2" descr="https://redmine.laas.fr/attachments/download/1652/dht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2" y="36612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edmine.laas.fr/attachments/download/1653/hc-sr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55" y="4237549"/>
            <a:ext cx="151447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edmine.laas.fr/attachments/download/1654/ssd13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04" y="36612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4432" y="219042"/>
            <a:ext cx="8707792" cy="1137810"/>
          </a:xfrm>
        </p:spPr>
        <p:txBody>
          <a:bodyPr>
            <a:normAutofit fontScale="90000"/>
          </a:bodyPr>
          <a:lstStyle/>
          <a:p>
            <a:r>
              <a:rPr lang="fr-FR" dirty="0"/>
              <a:t>Le Serveur </a:t>
            </a:r>
            <a:br>
              <a:rPr lang="fr-FR" dirty="0"/>
            </a:br>
            <a:r>
              <a:rPr lang="fr-FR" dirty="0"/>
              <a:t>(système de traitement de l'information central)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serveur informatique est un dispositif informatique (matériel ou logiciel) qui offre des services, à un ou plusieurs clients</a:t>
            </a:r>
          </a:p>
          <a:p>
            <a:r>
              <a:rPr lang="fr-FR" dirty="0"/>
              <a:t>Ici nous utiliserons </a:t>
            </a:r>
            <a:r>
              <a:rPr lang="fr-FR" dirty="0" err="1"/>
              <a:t>Jeedom</a:t>
            </a:r>
            <a:endParaRPr lang="fr-FR" dirty="0"/>
          </a:p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834714"/>
            <a:ext cx="8162668" cy="243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7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6081</TotalTime>
  <Words>330</Words>
  <Application>Microsoft Office PowerPoint</Application>
  <PresentationFormat>Format A4 (210 x 297 mm)</PresentationFormat>
  <Paragraphs>48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Thème Office</vt:lpstr>
      <vt:lpstr>Conception personnalisée</vt:lpstr>
      <vt:lpstr>L’IoT pour les NULs? </vt:lpstr>
      <vt:lpstr>sommaire</vt:lpstr>
      <vt:lpstr>L’IoT ?</vt:lpstr>
      <vt:lpstr>Liaison radio</vt:lpstr>
      <vt:lpstr>Le Device (capteurs)</vt:lpstr>
      <vt:lpstr>ESP8266</vt:lpstr>
      <vt:lpstr>ESP Easy Mega</vt:lpstr>
      <vt:lpstr>Les capteurs et actionneurs</vt:lpstr>
      <vt:lpstr>Le Serveur  (système de traitement de l'information central)</vt:lpstr>
      <vt:lpstr>Jeedom</vt:lpstr>
      <vt:lpstr>Comment cela marche</vt:lpstr>
      <vt:lpstr>DES 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</dc:creator>
  <cp:lastModifiedBy>Frederic Blanc</cp:lastModifiedBy>
  <cp:revision>39</cp:revision>
  <cp:lastPrinted>2016-07-28T16:27:59Z</cp:lastPrinted>
  <dcterms:created xsi:type="dcterms:W3CDTF">2016-07-25T13:14:14Z</dcterms:created>
  <dcterms:modified xsi:type="dcterms:W3CDTF">2019-10-28T07:30:21Z</dcterms:modified>
</cp:coreProperties>
</file>