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61" r:id="rId2"/>
  </p:sldIdLst>
  <p:sldSz cx="30275213" cy="42803763"/>
  <p:notesSz cx="6797675" cy="9928225"/>
  <p:defaultTextStyle>
    <a:defPPr>
      <a:defRPr lang="fr-FR"/>
    </a:defPPr>
    <a:lvl1pPr marL="0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7941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5882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63823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51764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39705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27646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15587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703528" algn="l" defTabSz="2087941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51">
          <p15:clr>
            <a:srgbClr val="A4A3A4"/>
          </p15:clr>
        </p15:guide>
        <p15:guide id="2" pos="953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B00"/>
    <a:srgbClr val="62C4DD"/>
    <a:srgbClr val="1E3C78"/>
    <a:srgbClr val="9C0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6374" autoAdjust="0"/>
  </p:normalViewPr>
  <p:slideViewPr>
    <p:cSldViewPr snapToGrid="0" snapToObjects="1" showGuides="1">
      <p:cViewPr>
        <p:scale>
          <a:sx n="90" d="100"/>
          <a:sy n="90" d="100"/>
        </p:scale>
        <p:origin x="-3720" y="-7452"/>
      </p:cViewPr>
      <p:guideLst>
        <p:guide orient="horz" pos="13551"/>
        <p:guide pos="953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3134" y="72"/>
      </p:cViewPr>
      <p:guideLst/>
    </p:cSldViewPr>
  </p:notesViewPr>
  <p:gridSpacing cx="90001" cy="90001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90403-7AA8-8B45-B7E3-86DE63A2A74B}" type="datetimeFigureOut">
              <a:rPr lang="fr-FR" smtClean="0"/>
              <a:t>06/03/2020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082800" y="744538"/>
            <a:ext cx="26320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07B5D7-024E-DC44-9954-285E5881118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2360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07B5D7-024E-DC44-9954-285E5881118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202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70641" y="13296913"/>
            <a:ext cx="25733931" cy="9175066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541282" y="24255466"/>
            <a:ext cx="21192649" cy="109387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7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5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63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517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276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1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703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06/03/2020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1" y="1714135"/>
            <a:ext cx="27247692" cy="713396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513761" y="9987548"/>
            <a:ext cx="27247692" cy="282485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06/03/2020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2676283" y="10700944"/>
            <a:ext cx="22548726" cy="227949855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14332" y="10700944"/>
            <a:ext cx="67157362" cy="22794985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06/03/2020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1" y="1714135"/>
            <a:ext cx="27247692" cy="713396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13761" y="9987548"/>
            <a:ext cx="27247692" cy="282485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06/03/2020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91533" y="27505384"/>
            <a:ext cx="25733931" cy="8501303"/>
          </a:xfrm>
          <a:prstGeom prst="rect">
            <a:avLst/>
          </a:prstGeo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91533" y="18142064"/>
            <a:ext cx="25733931" cy="936332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7941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5882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6382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51764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39705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27646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1558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703528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06/03/2020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1" y="1714135"/>
            <a:ext cx="27247692" cy="713396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14332" y="62332983"/>
            <a:ext cx="44850417" cy="176317812"/>
          </a:xfrm>
          <a:prstGeom prst="rect">
            <a:avLst/>
          </a:prstGeo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369338" y="62332983"/>
            <a:ext cx="44855671" cy="176317812"/>
          </a:xfrm>
          <a:prstGeom prst="rect">
            <a:avLst/>
          </a:prstGeo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06/03/2020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1" y="1714135"/>
            <a:ext cx="27247692" cy="71339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513761" y="9581308"/>
            <a:ext cx="13376810" cy="399303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000" b="1"/>
            </a:lvl1pPr>
            <a:lvl2pPr marL="2087941" indent="0">
              <a:buNone/>
              <a:defRPr sz="9100" b="1"/>
            </a:lvl2pPr>
            <a:lvl3pPr marL="4175882" indent="0">
              <a:buNone/>
              <a:defRPr sz="8200" b="1"/>
            </a:lvl3pPr>
            <a:lvl4pPr marL="6263823" indent="0">
              <a:buNone/>
              <a:defRPr sz="7300" b="1"/>
            </a:lvl4pPr>
            <a:lvl5pPr marL="8351764" indent="0">
              <a:buNone/>
              <a:defRPr sz="7300" b="1"/>
            </a:lvl5pPr>
            <a:lvl6pPr marL="10439705" indent="0">
              <a:buNone/>
              <a:defRPr sz="7300" b="1"/>
            </a:lvl6pPr>
            <a:lvl7pPr marL="12527646" indent="0">
              <a:buNone/>
              <a:defRPr sz="7300" b="1"/>
            </a:lvl7pPr>
            <a:lvl8pPr marL="14615587" indent="0">
              <a:buNone/>
              <a:defRPr sz="7300" b="1"/>
            </a:lvl8pPr>
            <a:lvl9pPr marL="16703528" indent="0">
              <a:buNone/>
              <a:defRPr sz="73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513761" y="13574342"/>
            <a:ext cx="13376810" cy="24661708"/>
          </a:xfrm>
          <a:prstGeom prst="rect">
            <a:avLst/>
          </a:prstGeo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15379389" y="9581308"/>
            <a:ext cx="13382065" cy="399303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1000" b="1"/>
            </a:lvl1pPr>
            <a:lvl2pPr marL="2087941" indent="0">
              <a:buNone/>
              <a:defRPr sz="9100" b="1"/>
            </a:lvl2pPr>
            <a:lvl3pPr marL="4175882" indent="0">
              <a:buNone/>
              <a:defRPr sz="8200" b="1"/>
            </a:lvl3pPr>
            <a:lvl4pPr marL="6263823" indent="0">
              <a:buNone/>
              <a:defRPr sz="7300" b="1"/>
            </a:lvl4pPr>
            <a:lvl5pPr marL="8351764" indent="0">
              <a:buNone/>
              <a:defRPr sz="7300" b="1"/>
            </a:lvl5pPr>
            <a:lvl6pPr marL="10439705" indent="0">
              <a:buNone/>
              <a:defRPr sz="7300" b="1"/>
            </a:lvl6pPr>
            <a:lvl7pPr marL="12527646" indent="0">
              <a:buNone/>
              <a:defRPr sz="7300" b="1"/>
            </a:lvl7pPr>
            <a:lvl8pPr marL="14615587" indent="0">
              <a:buNone/>
              <a:defRPr sz="7300" b="1"/>
            </a:lvl8pPr>
            <a:lvl9pPr marL="16703528" indent="0">
              <a:buNone/>
              <a:defRPr sz="73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15379389" y="13574342"/>
            <a:ext cx="13382065" cy="24661708"/>
          </a:xfrm>
          <a:prstGeom prst="rect">
            <a:avLst/>
          </a:prstGeo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06/03/2020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1" y="1714135"/>
            <a:ext cx="27247692" cy="713396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06/03/2020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06/03/2020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13763" y="1704224"/>
            <a:ext cx="9960336" cy="7252860"/>
          </a:xfrm>
          <a:prstGeom prst="rect">
            <a:avLst/>
          </a:prstGeo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836767" y="1704227"/>
            <a:ext cx="16924685" cy="36531826"/>
          </a:xfrm>
          <a:prstGeom prst="rect">
            <a:avLst/>
          </a:prstGeo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513763" y="8957087"/>
            <a:ext cx="9960336" cy="292789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2087941" indent="0">
              <a:buNone/>
              <a:defRPr sz="5500"/>
            </a:lvl2pPr>
            <a:lvl3pPr marL="4175882" indent="0">
              <a:buNone/>
              <a:defRPr sz="4600"/>
            </a:lvl3pPr>
            <a:lvl4pPr marL="6263823" indent="0">
              <a:buNone/>
              <a:defRPr sz="4100"/>
            </a:lvl4pPr>
            <a:lvl5pPr marL="8351764" indent="0">
              <a:buNone/>
              <a:defRPr sz="4100"/>
            </a:lvl5pPr>
            <a:lvl6pPr marL="10439705" indent="0">
              <a:buNone/>
              <a:defRPr sz="4100"/>
            </a:lvl6pPr>
            <a:lvl7pPr marL="12527646" indent="0">
              <a:buNone/>
              <a:defRPr sz="4100"/>
            </a:lvl7pPr>
            <a:lvl8pPr marL="14615587" indent="0">
              <a:buNone/>
              <a:defRPr sz="4100"/>
            </a:lvl8pPr>
            <a:lvl9pPr marL="16703528" indent="0">
              <a:buNone/>
              <a:defRPr sz="41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06/03/2020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34154" y="29962634"/>
            <a:ext cx="18165128" cy="3537259"/>
          </a:xfrm>
          <a:prstGeom prst="rect">
            <a:avLst/>
          </a:prstGeo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934154" y="3824595"/>
            <a:ext cx="18165128" cy="256822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00"/>
            </a:lvl1pPr>
            <a:lvl2pPr marL="2087941" indent="0">
              <a:buNone/>
              <a:defRPr sz="12800"/>
            </a:lvl2pPr>
            <a:lvl3pPr marL="4175882" indent="0">
              <a:buNone/>
              <a:defRPr sz="11000"/>
            </a:lvl3pPr>
            <a:lvl4pPr marL="6263823" indent="0">
              <a:buNone/>
              <a:defRPr sz="9100"/>
            </a:lvl4pPr>
            <a:lvl5pPr marL="8351764" indent="0">
              <a:buNone/>
              <a:defRPr sz="9100"/>
            </a:lvl5pPr>
            <a:lvl6pPr marL="10439705" indent="0">
              <a:buNone/>
              <a:defRPr sz="9100"/>
            </a:lvl6pPr>
            <a:lvl7pPr marL="12527646" indent="0">
              <a:buNone/>
              <a:defRPr sz="9100"/>
            </a:lvl7pPr>
            <a:lvl8pPr marL="14615587" indent="0">
              <a:buNone/>
              <a:defRPr sz="9100"/>
            </a:lvl8pPr>
            <a:lvl9pPr marL="16703528" indent="0">
              <a:buNone/>
              <a:defRPr sz="91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934154" y="33499893"/>
            <a:ext cx="18165128" cy="50234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400"/>
            </a:lvl1pPr>
            <a:lvl2pPr marL="2087941" indent="0">
              <a:buNone/>
              <a:defRPr sz="5500"/>
            </a:lvl2pPr>
            <a:lvl3pPr marL="4175882" indent="0">
              <a:buNone/>
              <a:defRPr sz="4600"/>
            </a:lvl3pPr>
            <a:lvl4pPr marL="6263823" indent="0">
              <a:buNone/>
              <a:defRPr sz="4100"/>
            </a:lvl4pPr>
            <a:lvl5pPr marL="8351764" indent="0">
              <a:buNone/>
              <a:defRPr sz="4100"/>
            </a:lvl5pPr>
            <a:lvl6pPr marL="10439705" indent="0">
              <a:buNone/>
              <a:defRPr sz="4100"/>
            </a:lvl6pPr>
            <a:lvl7pPr marL="12527646" indent="0">
              <a:buNone/>
              <a:defRPr sz="4100"/>
            </a:lvl7pPr>
            <a:lvl8pPr marL="14615587" indent="0">
              <a:buNone/>
              <a:defRPr sz="4100"/>
            </a:lvl8pPr>
            <a:lvl9pPr marL="16703528" indent="0">
              <a:buNone/>
              <a:defRPr sz="41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1513761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A70A550C-F39F-CC47-8EFA-288E2EA040F3}" type="datetimeFigureOut">
              <a:rPr lang="fr-FR" smtClean="0"/>
              <a:pPr/>
              <a:t>06/03/2020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0344031" y="39672750"/>
            <a:ext cx="9587151" cy="227890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21697236" y="39672750"/>
            <a:ext cx="7064216" cy="2278904"/>
          </a:xfrm>
          <a:prstGeom prst="rect">
            <a:avLst/>
          </a:prstGeom>
        </p:spPr>
        <p:txBody>
          <a:bodyPr/>
          <a:lstStyle/>
          <a:p>
            <a:fld id="{924ABD10-4882-A544-858A-4FA4A62AA6E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-48126" y="0"/>
            <a:ext cx="30360124" cy="4873426"/>
          </a:xfrm>
          <a:prstGeom prst="rect">
            <a:avLst/>
          </a:prstGeom>
          <a:solidFill>
            <a:srgbClr val="001A3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12410080" y="4574865"/>
            <a:ext cx="17901918" cy="597121"/>
          </a:xfrm>
          <a:prstGeom prst="rect">
            <a:avLst/>
          </a:prstGeom>
          <a:solidFill>
            <a:srgbClr val="FF2E4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5" name="Imag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14" y="874826"/>
            <a:ext cx="5418075" cy="312377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-48127" y="40632831"/>
            <a:ext cx="30323339" cy="2160000"/>
          </a:xfrm>
          <a:prstGeom prst="rect">
            <a:avLst/>
          </a:prstGeom>
          <a:solidFill>
            <a:srgbClr val="001A3A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20879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dirty="0">
                <a:solidFill>
                  <a:srgbClr val="00BAD7"/>
                </a:solidFill>
                <a:latin typeface="Avenir Light"/>
                <a:cs typeface="Avenir Light"/>
              </a:rPr>
              <a:t>	</a:t>
            </a:r>
            <a:endParaRPr lang="fr-FR" sz="900" dirty="0">
              <a:latin typeface="Avenir Light"/>
              <a:cs typeface="Avenir Light"/>
            </a:endParaRPr>
          </a:p>
        </p:txBody>
      </p:sp>
      <p:pic>
        <p:nvPicPr>
          <p:cNvPr id="4" name="Image 3" descr="CNRSfilaire-B.ai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2" t="38505" r="39302" b="39528"/>
          <a:stretch/>
        </p:blipFill>
        <p:spPr>
          <a:xfrm>
            <a:off x="457369" y="40768479"/>
            <a:ext cx="1861139" cy="1888705"/>
          </a:xfrm>
          <a:prstGeom prst="rect">
            <a:avLst/>
          </a:prstGeom>
        </p:spPr>
      </p:pic>
      <p:pic>
        <p:nvPicPr>
          <p:cNvPr id="7" name="Image 6" descr="Logo UTFTMP_ verticale.pn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902" y="40805296"/>
            <a:ext cx="1500387" cy="1815070"/>
          </a:xfrm>
          <a:prstGeom prst="rect">
            <a:avLst/>
          </a:prstGeom>
        </p:spPr>
      </p:pic>
      <p:sp>
        <p:nvSpPr>
          <p:cNvPr id="8" name="ZoneTexte 7"/>
          <p:cNvSpPr txBox="1"/>
          <p:nvPr userDrawn="1"/>
        </p:nvSpPr>
        <p:spPr>
          <a:xfrm>
            <a:off x="20563749" y="41020334"/>
            <a:ext cx="75942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Laboratoire</a:t>
            </a:r>
            <a:r>
              <a:rPr lang="fr-FR" sz="2800" b="0" i="0" baseline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 </a:t>
            </a:r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conventionné </a:t>
            </a:r>
          </a:p>
          <a:p>
            <a:pPr algn="r"/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avec</a:t>
            </a:r>
            <a:r>
              <a:rPr lang="fr-FR" sz="2800" b="0" i="0" baseline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 </a:t>
            </a:r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l’Université Fédérale </a:t>
            </a:r>
          </a:p>
          <a:p>
            <a:pPr algn="r"/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Toulouse Midi-Pyrénées</a:t>
            </a:r>
          </a:p>
        </p:txBody>
      </p:sp>
      <p:sp>
        <p:nvSpPr>
          <p:cNvPr id="15" name="ZoneTexte 14"/>
          <p:cNvSpPr txBox="1"/>
          <p:nvPr userDrawn="1"/>
        </p:nvSpPr>
        <p:spPr>
          <a:xfrm>
            <a:off x="2546547" y="41235778"/>
            <a:ext cx="115544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800" b="0" i="0" dirty="0">
                <a:solidFill>
                  <a:srgbClr val="62C4DD"/>
                </a:solidFill>
                <a:latin typeface="HelveticaNeue LightCond"/>
                <a:cs typeface="HelveticaNeue LightCond"/>
              </a:rPr>
              <a:t>LAAS-CNRS</a:t>
            </a:r>
          </a:p>
          <a:p>
            <a:pPr algn="l"/>
            <a:r>
              <a:rPr lang="fr-FR" sz="2800" b="0" i="0" dirty="0">
                <a:solidFill>
                  <a:srgbClr val="62C4DD"/>
                </a:solidFill>
                <a:latin typeface="HelveticaNeue LightCond"/>
                <a:cs typeface="HelveticaNeue LightCond"/>
              </a:rPr>
              <a:t>/</a:t>
            </a:r>
            <a:r>
              <a:rPr lang="fr-FR" sz="2800" b="0" i="0" baseline="0" dirty="0">
                <a:solidFill>
                  <a:srgbClr val="62C4DD"/>
                </a:solidFill>
                <a:latin typeface="HelveticaNeue LightCond"/>
                <a:cs typeface="HelveticaNeue LightCond"/>
              </a:rPr>
              <a:t> </a:t>
            </a:r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Laboratoire</a:t>
            </a:r>
            <a:r>
              <a:rPr lang="fr-FR" sz="2800" b="0" i="0" baseline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 </a:t>
            </a:r>
            <a:r>
              <a:rPr lang="fr-FR" sz="2800" b="0" i="0" dirty="0">
                <a:solidFill>
                  <a:schemeClr val="bg1"/>
                </a:solidFill>
                <a:latin typeface="HelveticaNeue LightCond"/>
                <a:cs typeface="HelveticaNeue LightCond"/>
              </a:rPr>
              <a:t>d’analyse et d’architecture des systèmes du CNRS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087941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5956" indent="-1565956" algn="l" defTabSz="2087941" rtl="0" eaLnBrk="1" latinLnBrk="0" hangingPunct="1">
        <a:spcBef>
          <a:spcPct val="20000"/>
        </a:spcBef>
        <a:buFont typeface="Arial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2904" indent="-1304963" algn="l" defTabSz="2087941" rtl="0" eaLnBrk="1" latinLnBrk="0" hangingPunct="1">
        <a:spcBef>
          <a:spcPct val="20000"/>
        </a:spcBef>
        <a:buFont typeface="Arial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9852" indent="-1043970" algn="l" defTabSz="2087941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7793" indent="-1043970" algn="l" defTabSz="2087941" rtl="0" eaLnBrk="1" latinLnBrk="0" hangingPunct="1">
        <a:spcBef>
          <a:spcPct val="20000"/>
        </a:spcBef>
        <a:buFont typeface="Arial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95734" indent="-1043970" algn="l" defTabSz="2087941" rtl="0" eaLnBrk="1" latinLnBrk="0" hangingPunct="1">
        <a:spcBef>
          <a:spcPct val="20000"/>
        </a:spcBef>
        <a:buFont typeface="Arial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83675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71616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59557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47498" indent="-1043970" algn="l" defTabSz="2087941" rtl="0" eaLnBrk="1" latinLnBrk="0" hangingPunct="1">
        <a:spcBef>
          <a:spcPct val="20000"/>
        </a:spcBef>
        <a:buFont typeface="Arial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7941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5882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63823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51764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9705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27646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15587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703528" algn="l" defTabSz="2087941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0.emf"/><Relationship Id="rId17" Type="http://schemas.microsoft.com/office/2007/relationships/hdphoto" Target="../media/hdphoto4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microsoft.com/office/2007/relationships/hdphoto" Target="../media/hdphoto5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9.emf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19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Image 55">
            <a:extLst>
              <a:ext uri="{FF2B5EF4-FFF2-40B4-BE49-F238E27FC236}">
                <a16:creationId xmlns:a16="http://schemas.microsoft.com/office/drawing/2014/main" id="{2840E0BC-7D54-4A8A-9776-1A7AEC778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4486" y="9812367"/>
            <a:ext cx="14851051" cy="1620278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E3F09874-9D7D-428D-8516-8B8E859E7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5575" y="12959993"/>
            <a:ext cx="3935546" cy="1620278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8A97F42E-1397-4B17-97A0-F68D9EAF40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00771">
            <a:off x="2553864" y="24954099"/>
            <a:ext cx="16027832" cy="1620278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6038014" y="651466"/>
            <a:ext cx="2423719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Capteurs répartis multi services multi serveurs</a:t>
            </a:r>
          </a:p>
          <a:p>
            <a:pPr algn="ctr"/>
            <a:r>
              <a:rPr lang="fr-FR" sz="5400" i="1" dirty="0">
                <a:solidFill>
                  <a:schemeClr val="bg1"/>
                </a:solidFill>
                <a:latin typeface="Arial"/>
                <a:cs typeface="Arial"/>
              </a:rPr>
              <a:t>F.BLANC D.GAUCHARD M.HERRB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26720" y="5442392"/>
            <a:ext cx="2948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/>
              <a:t>Mots clés </a:t>
            </a:r>
            <a:r>
              <a:rPr lang="fr-FR" sz="6600" b="1" i="1" dirty="0"/>
              <a:t>: Objets connectés, IoT, SMART GRID</a:t>
            </a:r>
            <a:r>
              <a:rPr lang="fr-FR" sz="6600" b="1" i="1"/>
              <a:t>, MQTT, M2M</a:t>
            </a:r>
            <a:endParaRPr lang="fr-FR" sz="6600" b="1" i="1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C9ECF0F-A302-4B7D-8E54-9A9CD10FF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132" y="7375009"/>
            <a:ext cx="3281129" cy="48874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FC1CBFE-321F-4630-BB5E-625A0D96FB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132" y="15756956"/>
            <a:ext cx="5076408" cy="443514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ABBDA3F-35AD-4BF9-A113-53B5E0D7B0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132" y="23918550"/>
            <a:ext cx="7473428" cy="33420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BD6B768-9A73-411E-B93A-D874F94074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3088" y="30800682"/>
            <a:ext cx="5382000" cy="71456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FAFFF087-4B0D-46D0-9018-3678E968A8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054830" y="7839477"/>
            <a:ext cx="8297251" cy="58016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719EC4F-DE1A-4056-9687-DBB08D3A04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889065" y="15807580"/>
            <a:ext cx="8463016" cy="698605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01ED359-47E9-4636-A24A-AE06809199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129719" y="11708818"/>
            <a:ext cx="3866022" cy="3808032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28CAB94A-C236-4828-A4B9-9BD86E6F37A9}"/>
              </a:ext>
            </a:extLst>
          </p:cNvPr>
          <p:cNvSpPr txBox="1"/>
          <p:nvPr/>
        </p:nvSpPr>
        <p:spPr>
          <a:xfrm>
            <a:off x="960688" y="12486915"/>
            <a:ext cx="7846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Capteurs répartis de première génération : sonde de température, humidité, thermocouple, sonde de courant, réseau ONEWIRE</a:t>
            </a:r>
          </a:p>
          <a:p>
            <a:r>
              <a:rPr lang="fr-FR" sz="3600" dirty="0"/>
              <a:t>Média: Ethernet POE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51D6C4B-7F24-4DCF-A412-91B0677C995A}"/>
              </a:ext>
            </a:extLst>
          </p:cNvPr>
          <p:cNvSpPr txBox="1"/>
          <p:nvPr/>
        </p:nvSpPr>
        <p:spPr>
          <a:xfrm>
            <a:off x="1113088" y="20731766"/>
            <a:ext cx="78464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Capteurs répartis de deuxième génération : sonde de température, humidité, thermocouple, sonde de courant, réseau ONEWIRE, I2C</a:t>
            </a:r>
          </a:p>
          <a:p>
            <a:r>
              <a:rPr lang="fr-FR" sz="3600" dirty="0"/>
              <a:t>Média: Ethernet POE</a:t>
            </a:r>
          </a:p>
          <a:p>
            <a:endParaRPr lang="fr-FR" sz="3600" dirty="0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B18FFEA-AF08-462E-B3B9-54C7A5E4AC21}"/>
              </a:ext>
            </a:extLst>
          </p:cNvPr>
          <p:cNvSpPr txBox="1"/>
          <p:nvPr/>
        </p:nvSpPr>
        <p:spPr>
          <a:xfrm>
            <a:off x="923132" y="27599397"/>
            <a:ext cx="78464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Capteurs répartis spécialisés dans l’analyse du réseau électrique: détection des micros coupures de courant</a:t>
            </a:r>
          </a:p>
          <a:p>
            <a:r>
              <a:rPr lang="fr-FR" sz="3600" dirty="0"/>
              <a:t>Média: WIFI</a:t>
            </a:r>
          </a:p>
          <a:p>
            <a:endParaRPr lang="fr-FR" sz="3600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D1129C0-663C-4CAF-9B2F-0694334CF7A7}"/>
              </a:ext>
            </a:extLst>
          </p:cNvPr>
          <p:cNvSpPr txBox="1"/>
          <p:nvPr/>
        </p:nvSpPr>
        <p:spPr>
          <a:xfrm>
            <a:off x="1075532" y="38285079"/>
            <a:ext cx="78464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Banc de surveillance de batteries électrochimiques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496BD1AC-C48F-4EB9-A2A9-603494D56671}"/>
              </a:ext>
            </a:extLst>
          </p:cNvPr>
          <p:cNvSpPr txBox="1"/>
          <p:nvPr/>
        </p:nvSpPr>
        <p:spPr>
          <a:xfrm>
            <a:off x="21197359" y="13499005"/>
            <a:ext cx="78464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Logiciel développé spécifiquement au LAAS pour les capteurs répartis.</a:t>
            </a:r>
          </a:p>
          <a:p>
            <a:r>
              <a:rPr lang="fr-FR" sz="3600" dirty="0"/>
              <a:t>Analyse des données, ALARME …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CD5A149-478B-4F29-95CE-2416D86AB463}"/>
              </a:ext>
            </a:extLst>
          </p:cNvPr>
          <p:cNvSpPr txBox="1"/>
          <p:nvPr/>
        </p:nvSpPr>
        <p:spPr>
          <a:xfrm>
            <a:off x="20889065" y="22947757"/>
            <a:ext cx="784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Client MQTT générique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A9F2CFC2-DB0E-4E8C-AB5A-BAE4366C82B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077020" y="25612949"/>
            <a:ext cx="9098568" cy="5187733"/>
          </a:xfrm>
          <a:prstGeom prst="rect">
            <a:avLst/>
          </a:prstGeom>
        </p:spPr>
      </p:pic>
      <p:sp>
        <p:nvSpPr>
          <p:cNvPr id="41" name="ZoneTexte 40">
            <a:extLst>
              <a:ext uri="{FF2B5EF4-FFF2-40B4-BE49-F238E27FC236}">
                <a16:creationId xmlns:a16="http://schemas.microsoft.com/office/drawing/2014/main" id="{84953AAB-BEC9-4F88-812F-61EC07A5508E}"/>
              </a:ext>
            </a:extLst>
          </p:cNvPr>
          <p:cNvSpPr txBox="1"/>
          <p:nvPr/>
        </p:nvSpPr>
        <p:spPr>
          <a:xfrm>
            <a:off x="21197359" y="31368558"/>
            <a:ext cx="7846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JEEDOM logiciel open source multifonctionnel. Permet la gestion </a:t>
            </a:r>
            <a:r>
              <a:rPr lang="fr-FR" sz="3600"/>
              <a:t>de différents protocoles </a:t>
            </a:r>
            <a:r>
              <a:rPr lang="fr-FR" sz="3600" dirty="0"/>
              <a:t>MQTT,HTTP, ZWAVE,ETC …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E0B2FA8C-1D8A-4ED0-A4AD-852192A6CDB6}"/>
              </a:ext>
            </a:extLst>
          </p:cNvPr>
          <p:cNvSpPr txBox="1"/>
          <p:nvPr/>
        </p:nvSpPr>
        <p:spPr>
          <a:xfrm>
            <a:off x="16083315" y="37249915"/>
            <a:ext cx="5565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Micro-Serveur automne pour des déploiements à l’extérieur du LAAS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77CA1468-A0CE-4548-959C-3AAB54D95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6655" y="12836405"/>
            <a:ext cx="4980484" cy="1620278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3A88AAF7-7DB0-41EE-851B-F20F48329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874" y="15701313"/>
            <a:ext cx="4980484" cy="1620278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2FA94273-AE1B-49B3-972E-995D022D9B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57432">
            <a:off x="17131979" y="19684867"/>
            <a:ext cx="3678237" cy="162027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80CC9C2C-DF1F-47A4-9332-3950A2AADC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741416">
            <a:off x="7289962" y="20550027"/>
            <a:ext cx="5541359" cy="1481854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78A6E3E0-7511-4EE1-8D38-120F4AD89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6542" y="34164940"/>
            <a:ext cx="2807438" cy="1620278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C9EE5CF-F89C-43CE-BD29-5B159346E4B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41260" y="33530260"/>
            <a:ext cx="4155869" cy="3120163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2F431383-BB11-4F3A-901C-42EA4FC5AD41}"/>
              </a:ext>
            </a:extLst>
          </p:cNvPr>
          <p:cNvSpPr txBox="1"/>
          <p:nvPr/>
        </p:nvSpPr>
        <p:spPr>
          <a:xfrm>
            <a:off x="8236887" y="37130917"/>
            <a:ext cx="55650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Carte prototype WIFI pour l’expérimentation de capteurs fabriqués au LAAS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087B55F-31DF-4252-9CC6-005E9B10A4F5}"/>
              </a:ext>
            </a:extLst>
          </p:cNvPr>
          <p:cNvGrpSpPr/>
          <p:nvPr/>
        </p:nvGrpSpPr>
        <p:grpSpPr>
          <a:xfrm>
            <a:off x="26193135" y="35185053"/>
            <a:ext cx="3456760" cy="4445842"/>
            <a:chOff x="26193135" y="35185053"/>
            <a:chExt cx="3456760" cy="4445842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2D9FB3C-0F05-4F79-8D37-70303654C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6193135" y="36155084"/>
              <a:ext cx="3456760" cy="3456760"/>
            </a:xfrm>
            <a:prstGeom prst="rect">
              <a:avLst/>
            </a:prstGeom>
          </p:spPr>
        </p:pic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6B9A676D-7AF5-4C79-8083-16D29EFD92F2}"/>
                </a:ext>
              </a:extLst>
            </p:cNvPr>
            <p:cNvSpPr/>
            <p:nvPr/>
          </p:nvSpPr>
          <p:spPr>
            <a:xfrm>
              <a:off x="26193135" y="36223575"/>
              <a:ext cx="3456760" cy="3388269"/>
            </a:xfrm>
            <a:prstGeom prst="roundRect">
              <a:avLst/>
            </a:prstGeom>
            <a:noFill/>
            <a:ln w="1301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9A90A93B-EE77-4BBB-9185-AA09B27E739E}"/>
                </a:ext>
              </a:extLst>
            </p:cNvPr>
            <p:cNvSpPr/>
            <p:nvPr/>
          </p:nvSpPr>
          <p:spPr>
            <a:xfrm>
              <a:off x="26193135" y="35280601"/>
              <a:ext cx="3456760" cy="4350294"/>
            </a:xfrm>
            <a:prstGeom prst="roundRect">
              <a:avLst/>
            </a:prstGeom>
            <a:noFill/>
            <a:ln w="130175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B6B528DB-5BB3-4FC9-88D3-475D14579247}"/>
                </a:ext>
              </a:extLst>
            </p:cNvPr>
            <p:cNvSpPr txBox="1"/>
            <p:nvPr/>
          </p:nvSpPr>
          <p:spPr>
            <a:xfrm>
              <a:off x="26976406" y="35347757"/>
              <a:ext cx="267348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5400" dirty="0">
                  <a:latin typeface="Arial Black" panose="020B0A04020102020204" pitchFamily="34" charset="0"/>
                </a:rPr>
                <a:t>d’infos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142046D3-304A-49E2-846C-D31239CF69A3}"/>
                </a:ext>
              </a:extLst>
            </p:cNvPr>
            <p:cNvSpPr txBox="1"/>
            <p:nvPr/>
          </p:nvSpPr>
          <p:spPr>
            <a:xfrm>
              <a:off x="26334884" y="35185053"/>
              <a:ext cx="79380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7200" dirty="0">
                  <a:latin typeface="Arial Black" panose="020B0A04020102020204" pitchFamily="34" charset="0"/>
                </a:rPr>
                <a:t>+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67AC2944-A8D4-4B1A-92C0-601DD00C9E1A}"/>
              </a:ext>
            </a:extLst>
          </p:cNvPr>
          <p:cNvSpPr txBox="1"/>
          <p:nvPr/>
        </p:nvSpPr>
        <p:spPr>
          <a:xfrm>
            <a:off x="7257599" y="12001743"/>
            <a:ext cx="58721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fb/mbedF7F17240/</a:t>
            </a:r>
            <a:r>
              <a:rPr lang="fr-FR" sz="1200" dirty="0" err="1"/>
              <a:t>json</a:t>
            </a:r>
            <a:endParaRPr lang="fr-FR" sz="1200" dirty="0"/>
          </a:p>
          <a:p>
            <a:r>
              <a:rPr lang="fr-FR" sz="1200" dirty="0"/>
              <a:t>{"utc":1581421010,"80000002F7F17240A1":23.0,"81000002F7F17240E2":50.5,</a:t>
            </a:r>
          </a:p>
          <a:p>
            <a:r>
              <a:rPr lang="fr-FR" sz="1200" dirty="0"/>
              <a:t>"TK000002F7F17240":23.4,"TK010002F7F17240":23.9,"TK020002F7F17240":23.7,</a:t>
            </a:r>
          </a:p>
          <a:p>
            <a:r>
              <a:rPr lang="fr-FR" sz="1200" dirty="0"/>
              <a:t>"TK050002F7F17240":23.9,"TK030002F7F17240":23.9,"TK040002F7F17240":23.8,</a:t>
            </a:r>
          </a:p>
          <a:p>
            <a:r>
              <a:rPr lang="fr-FR" sz="1200" dirty="0"/>
              <a:t>"TK060002F7F17240":24.0,"TK070002F7F17240":23.4,"A1200000001015F78E":6.711E-02}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E7E79D0B-CFCE-440F-8087-59995E91DECF}"/>
              </a:ext>
            </a:extLst>
          </p:cNvPr>
          <p:cNvSpPr txBox="1"/>
          <p:nvPr/>
        </p:nvSpPr>
        <p:spPr>
          <a:xfrm>
            <a:off x="6680098" y="7371957"/>
            <a:ext cx="53841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&lt;?xml version="1.0" ?&gt;</a:t>
            </a:r>
          </a:p>
          <a:p>
            <a:r>
              <a:rPr lang="fr-FR" sz="1200" dirty="0"/>
              <a:t>&lt;TARGET id="0002F7F17240" </a:t>
            </a:r>
            <a:r>
              <a:rPr lang="fr-FR" sz="1200" dirty="0" err="1"/>
              <a:t>firmware</a:t>
            </a:r>
            <a:r>
              <a:rPr lang="fr-FR" sz="1200" dirty="0"/>
              <a:t>="CR_2020_02_04"&gt;</a:t>
            </a:r>
          </a:p>
          <a:p>
            <a:r>
              <a:rPr lang="fr-FR" sz="1200" dirty="0"/>
              <a:t>  &lt;SENSE id="80000002F7F17240A1" date="1581421145" value="2.298E+01"/&gt;</a:t>
            </a:r>
          </a:p>
          <a:p>
            <a:r>
              <a:rPr lang="fr-FR" sz="1200" dirty="0"/>
              <a:t>  &lt;SENSE id="81000002F7F17240E2" date="1581421145" value="5.069E+01"/&gt;</a:t>
            </a:r>
          </a:p>
          <a:p>
            <a:r>
              <a:rPr lang="fr-FR" sz="1200" dirty="0"/>
              <a:t>  &lt;SENSE id="TK000002F7F17240" date="1581421145" value="2.316E+01"/&gt;</a:t>
            </a:r>
          </a:p>
          <a:p>
            <a:r>
              <a:rPr lang="fr-FR" sz="1200" dirty="0"/>
              <a:t>  &lt;SENSE id="TK010002F7F17240" date="1581421145" value="2.369E+01"/&gt;</a:t>
            </a:r>
          </a:p>
          <a:p>
            <a:r>
              <a:rPr lang="fr-FR" sz="1200" dirty="0"/>
              <a:t>  &lt;SENSE id="TK020002F7F17240" date="1581421145" value="2.370E+01"/&gt;</a:t>
            </a:r>
          </a:p>
          <a:p>
            <a:r>
              <a:rPr lang="fr-FR" sz="1200" dirty="0"/>
              <a:t>  &lt;SENSE id="TK050002F7F17240" date="1581421145" value="2.368E+01"/&gt;</a:t>
            </a:r>
          </a:p>
          <a:p>
            <a:r>
              <a:rPr lang="fr-FR" sz="1200" dirty="0"/>
              <a:t>  &lt;SENSE id="TK030002F7F17240" date="1581421145" value="2.414E+01"/&gt;</a:t>
            </a:r>
          </a:p>
          <a:p>
            <a:r>
              <a:rPr lang="fr-FR" sz="1200" dirty="0"/>
              <a:t>  &lt;SENSE id="TK040002F7F17240" date="1581421145" value="2.406E+01"/&gt;</a:t>
            </a:r>
          </a:p>
          <a:p>
            <a:r>
              <a:rPr lang="fr-FR" sz="1200" dirty="0"/>
              <a:t>  &lt;SENSE id="TK060002F7F17240" date="1581421145" value="2.404E+01"/&gt;</a:t>
            </a:r>
          </a:p>
          <a:p>
            <a:r>
              <a:rPr lang="fr-FR" sz="1200" dirty="0"/>
              <a:t>  &lt;SENSE id="TK070002F7F17240" date="1581421145" value="2.311E+01"/&gt;</a:t>
            </a:r>
          </a:p>
          <a:p>
            <a:r>
              <a:rPr lang="fr-FR" sz="1200" dirty="0"/>
              <a:t>  &lt;SENSE id="A1200000001015F78E" date="1581421150" value="6.727E-02"/&gt;</a:t>
            </a:r>
          </a:p>
          <a:p>
            <a:r>
              <a:rPr lang="fr-FR" sz="1200" dirty="0"/>
              <a:t>&lt;/TARGET&gt;</a:t>
            </a:r>
          </a:p>
          <a:p>
            <a:endParaRPr lang="fr-FR" sz="1200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3858F87-FF8B-48B8-AF95-23EE7B1B3A85}"/>
              </a:ext>
            </a:extLst>
          </p:cNvPr>
          <p:cNvSpPr/>
          <p:nvPr/>
        </p:nvSpPr>
        <p:spPr>
          <a:xfrm>
            <a:off x="6316874" y="7274507"/>
            <a:ext cx="15058663" cy="4280274"/>
          </a:xfrm>
          <a:prstGeom prst="round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B8AF1094-A208-4896-9213-AA365FC03057}"/>
              </a:ext>
            </a:extLst>
          </p:cNvPr>
          <p:cNvSpPr txBox="1"/>
          <p:nvPr/>
        </p:nvSpPr>
        <p:spPr>
          <a:xfrm>
            <a:off x="12064253" y="7705860"/>
            <a:ext cx="96792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ANCIEN SYSTEME</a:t>
            </a:r>
          </a:p>
          <a:p>
            <a:r>
              <a:rPr lang="fr-FR" sz="3600" dirty="0"/>
              <a:t>Les capteurs communiquent avec un seul serveur en HTTP.</a:t>
            </a:r>
          </a:p>
          <a:p>
            <a:r>
              <a:rPr lang="fr-FR" sz="3600" dirty="0"/>
              <a:t>Les données sont formatées en XML.</a:t>
            </a:r>
          </a:p>
        </p:txBody>
      </p:sp>
      <p:pic>
        <p:nvPicPr>
          <p:cNvPr id="53" name="Image 52">
            <a:extLst>
              <a:ext uri="{FF2B5EF4-FFF2-40B4-BE49-F238E27FC236}">
                <a16:creationId xmlns:a16="http://schemas.microsoft.com/office/drawing/2014/main" id="{A6E4243A-874C-4CD0-BF37-A7F17F0DB22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38000" contrast="-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08354" y="24152184"/>
            <a:ext cx="4291204" cy="12753515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726BE63E-B6F8-4383-8478-BB750AC6A5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360728">
            <a:off x="13033990" y="22403779"/>
            <a:ext cx="10062682" cy="1620278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7EBE46D9-D826-415F-B119-09A0F713A874}"/>
              </a:ext>
            </a:extLst>
          </p:cNvPr>
          <p:cNvSpPr txBox="1"/>
          <p:nvPr/>
        </p:nvSpPr>
        <p:spPr>
          <a:xfrm>
            <a:off x="11297357" y="15499096"/>
            <a:ext cx="9313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BROKER MQTT</a:t>
            </a:r>
          </a:p>
          <a:p>
            <a:r>
              <a:rPr lang="fr-FR" sz="3600" dirty="0"/>
              <a:t>Gérer la réception des « PUBLISH MQTT » pour les distribuer aux services abonnés.</a:t>
            </a:r>
          </a:p>
          <a:p>
            <a:r>
              <a:rPr lang="fr-FR" sz="3600" dirty="0"/>
              <a:t>Les données sont formatées en JSON.</a:t>
            </a:r>
          </a:p>
          <a:p>
            <a:r>
              <a:rPr lang="fr-FR" sz="3600" dirty="0"/>
              <a:t>Possibilité d’avoir un second Broker redondant</a:t>
            </a:r>
          </a:p>
        </p:txBody>
      </p:sp>
    </p:spTree>
    <p:extLst>
      <p:ext uri="{BB962C8B-B14F-4D97-AF65-F5344CB8AC3E}">
        <p14:creationId xmlns:p14="http://schemas.microsoft.com/office/powerpoint/2010/main" val="132756553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4214</TotalTime>
  <Words>479</Words>
  <Application>Microsoft Office PowerPoint</Application>
  <PresentationFormat>Personnalisé</PresentationFormat>
  <Paragraphs>45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7" baseType="lpstr">
      <vt:lpstr>Arial</vt:lpstr>
      <vt:lpstr>Arial Black</vt:lpstr>
      <vt:lpstr>Avenir Light</vt:lpstr>
      <vt:lpstr>Calibri</vt:lpstr>
      <vt:lpstr>HelveticaNeue LightCond</vt:lpstr>
      <vt:lpstr>Thème Office</vt:lpstr>
      <vt:lpstr>Présentation PowerPoint</vt:lpstr>
    </vt:vector>
  </TitlesOfParts>
  <Company>CNRS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dominique daurat</dc:creator>
  <cp:lastModifiedBy>Frederic Blanc</cp:lastModifiedBy>
  <cp:revision>277</cp:revision>
  <cp:lastPrinted>2020-02-10T12:26:02Z</cp:lastPrinted>
  <dcterms:created xsi:type="dcterms:W3CDTF">2013-11-26T13:20:32Z</dcterms:created>
  <dcterms:modified xsi:type="dcterms:W3CDTF">2020-03-06T08:21:38Z</dcterms:modified>
</cp:coreProperties>
</file>