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75213" cy="42803763"/>
  <p:notesSz cx="7104063" cy="10234613"/>
  <p:defaultTextStyle>
    <a:defPPr>
      <a:defRPr lang="fr-FR"/>
    </a:defPPr>
    <a:lvl1pPr marL="0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7941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5882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3823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1764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9705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7646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5587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3528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51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C4DD"/>
    <a:srgbClr val="FABB00"/>
    <a:srgbClr val="1E3C78"/>
    <a:srgbClr val="9C0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04" autoAdjust="0"/>
  </p:normalViewPr>
  <p:slideViewPr>
    <p:cSldViewPr snapToGrid="0" snapToObjects="1" showGuides="1">
      <p:cViewPr>
        <p:scale>
          <a:sx n="50" d="100"/>
          <a:sy n="50" d="100"/>
        </p:scale>
        <p:origin x="-1464" y="42"/>
      </p:cViewPr>
      <p:guideLst>
        <p:guide orient="horz" pos="13551"/>
        <p:guide pos="95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1731"/>
          </a:xfrm>
          <a:prstGeom prst="rect">
            <a:avLst/>
          </a:prstGeom>
        </p:spPr>
        <p:txBody>
          <a:bodyPr vert="horz" lIns="95088" tIns="47544" rIns="95088" bIns="4754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1731"/>
          </a:xfrm>
          <a:prstGeom prst="rect">
            <a:avLst/>
          </a:prstGeom>
        </p:spPr>
        <p:txBody>
          <a:bodyPr vert="horz" lIns="95088" tIns="47544" rIns="95088" bIns="47544" rtlCol="0"/>
          <a:lstStyle>
            <a:lvl1pPr algn="r">
              <a:defRPr sz="1200"/>
            </a:lvl1pPr>
          </a:lstStyle>
          <a:p>
            <a:fld id="{F0E90403-7AA8-8B45-B7E3-86DE63A2A74B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95513" y="768350"/>
            <a:ext cx="27130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88" tIns="47544" rIns="95088" bIns="4754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5088" tIns="47544" rIns="95088" bIns="47544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1731"/>
          </a:xfrm>
          <a:prstGeom prst="rect">
            <a:avLst/>
          </a:prstGeom>
        </p:spPr>
        <p:txBody>
          <a:bodyPr vert="horz" lIns="95088" tIns="47544" rIns="95088" bIns="4754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1"/>
          </a:xfrm>
          <a:prstGeom prst="rect">
            <a:avLst/>
          </a:prstGeom>
        </p:spPr>
        <p:txBody>
          <a:bodyPr vert="horz" lIns="95088" tIns="47544" rIns="95088" bIns="47544" rtlCol="0" anchor="b"/>
          <a:lstStyle>
            <a:lvl1pPr algn="r">
              <a:defRPr sz="1200"/>
            </a:lvl1pPr>
          </a:lstStyle>
          <a:p>
            <a:fld id="{B707B5D7-024E-DC44-9954-285E588111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36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0641" y="13296913"/>
            <a:ext cx="25733931" cy="9175066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1282" y="24255466"/>
            <a:ext cx="21192649" cy="109387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3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1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9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3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A70A550C-F39F-CC47-8EFA-288E2EA040F3}" type="datetimeFigureOut">
              <a:rPr lang="fr-FR" smtClean="0"/>
              <a:pPr/>
              <a:t>27/06/2022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924ABD10-4882-A544-858A-4FA4A62AA6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761" y="1714135"/>
            <a:ext cx="27247692" cy="7133961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13761" y="9987548"/>
            <a:ext cx="27247692" cy="2824850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A70A550C-F39F-CC47-8EFA-288E2EA040F3}" type="datetimeFigureOut">
              <a:rPr lang="fr-FR" smtClean="0"/>
              <a:pPr/>
              <a:t>27/06/2022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924ABD10-4882-A544-858A-4FA4A62AA6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2676283" y="10700944"/>
            <a:ext cx="22548726" cy="22794985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14332" y="10700944"/>
            <a:ext cx="67157362" cy="22794985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A70A550C-F39F-CC47-8EFA-288E2EA040F3}" type="datetimeFigureOut">
              <a:rPr lang="fr-FR" smtClean="0"/>
              <a:pPr/>
              <a:t>27/06/2022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924ABD10-4882-A544-858A-4FA4A62AA6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761" y="1714135"/>
            <a:ext cx="27247692" cy="7133961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13761" y="9987548"/>
            <a:ext cx="27247692" cy="282485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A70A550C-F39F-CC47-8EFA-288E2EA040F3}" type="datetimeFigureOut">
              <a:rPr lang="fr-FR" smtClean="0"/>
              <a:pPr/>
              <a:t>27/06/2022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924ABD10-4882-A544-858A-4FA4A62AA6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1533" y="27505384"/>
            <a:ext cx="25733931" cy="8501303"/>
          </a:xfrm>
          <a:prstGeom prst="rect">
            <a:avLst/>
          </a:prstGeo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1533" y="18142064"/>
            <a:ext cx="25733931" cy="936332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7941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5882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382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176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970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7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558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352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A70A550C-F39F-CC47-8EFA-288E2EA040F3}" type="datetimeFigureOut">
              <a:rPr lang="fr-FR" smtClean="0"/>
              <a:pPr/>
              <a:t>27/06/2022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924ABD10-4882-A544-858A-4FA4A62AA6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761" y="1714135"/>
            <a:ext cx="27247692" cy="7133961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14332" y="62332983"/>
            <a:ext cx="44850417" cy="176317812"/>
          </a:xfrm>
          <a:prstGeom prst="rect">
            <a:avLst/>
          </a:prstGeo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69338" y="62332983"/>
            <a:ext cx="44855671" cy="176317812"/>
          </a:xfrm>
          <a:prstGeom prst="rect">
            <a:avLst/>
          </a:prstGeo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A70A550C-F39F-CC47-8EFA-288E2EA040F3}" type="datetimeFigureOut">
              <a:rPr lang="fr-FR" smtClean="0"/>
              <a:pPr/>
              <a:t>27/06/2022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924ABD10-4882-A544-858A-4FA4A62AA6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761" y="1714135"/>
            <a:ext cx="27247692" cy="713396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761" y="9581308"/>
            <a:ext cx="13376810" cy="39930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000" b="1"/>
            </a:lvl1pPr>
            <a:lvl2pPr marL="2087941" indent="0">
              <a:buNone/>
              <a:defRPr sz="9100" b="1"/>
            </a:lvl2pPr>
            <a:lvl3pPr marL="4175882" indent="0">
              <a:buNone/>
              <a:defRPr sz="8200" b="1"/>
            </a:lvl3pPr>
            <a:lvl4pPr marL="6263823" indent="0">
              <a:buNone/>
              <a:defRPr sz="7300" b="1"/>
            </a:lvl4pPr>
            <a:lvl5pPr marL="8351764" indent="0">
              <a:buNone/>
              <a:defRPr sz="7300" b="1"/>
            </a:lvl5pPr>
            <a:lvl6pPr marL="10439705" indent="0">
              <a:buNone/>
              <a:defRPr sz="7300" b="1"/>
            </a:lvl6pPr>
            <a:lvl7pPr marL="12527646" indent="0">
              <a:buNone/>
              <a:defRPr sz="7300" b="1"/>
            </a:lvl7pPr>
            <a:lvl8pPr marL="14615587" indent="0">
              <a:buNone/>
              <a:defRPr sz="7300" b="1"/>
            </a:lvl8pPr>
            <a:lvl9pPr marL="16703528" indent="0">
              <a:buNone/>
              <a:defRPr sz="7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3761" y="13574342"/>
            <a:ext cx="13376810" cy="24661708"/>
          </a:xfrm>
          <a:prstGeom prst="rect">
            <a:avLst/>
          </a:prstGeo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79389" y="9581308"/>
            <a:ext cx="13382065" cy="39930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000" b="1"/>
            </a:lvl1pPr>
            <a:lvl2pPr marL="2087941" indent="0">
              <a:buNone/>
              <a:defRPr sz="9100" b="1"/>
            </a:lvl2pPr>
            <a:lvl3pPr marL="4175882" indent="0">
              <a:buNone/>
              <a:defRPr sz="8200" b="1"/>
            </a:lvl3pPr>
            <a:lvl4pPr marL="6263823" indent="0">
              <a:buNone/>
              <a:defRPr sz="7300" b="1"/>
            </a:lvl4pPr>
            <a:lvl5pPr marL="8351764" indent="0">
              <a:buNone/>
              <a:defRPr sz="7300" b="1"/>
            </a:lvl5pPr>
            <a:lvl6pPr marL="10439705" indent="0">
              <a:buNone/>
              <a:defRPr sz="7300" b="1"/>
            </a:lvl6pPr>
            <a:lvl7pPr marL="12527646" indent="0">
              <a:buNone/>
              <a:defRPr sz="7300" b="1"/>
            </a:lvl7pPr>
            <a:lvl8pPr marL="14615587" indent="0">
              <a:buNone/>
              <a:defRPr sz="7300" b="1"/>
            </a:lvl8pPr>
            <a:lvl9pPr marL="16703528" indent="0">
              <a:buNone/>
              <a:defRPr sz="7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79389" y="13574342"/>
            <a:ext cx="13382065" cy="24661708"/>
          </a:xfrm>
          <a:prstGeom prst="rect">
            <a:avLst/>
          </a:prstGeo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A70A550C-F39F-CC47-8EFA-288E2EA040F3}" type="datetimeFigureOut">
              <a:rPr lang="fr-FR" smtClean="0"/>
              <a:pPr/>
              <a:t>27/06/2022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924ABD10-4882-A544-858A-4FA4A62AA6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761" y="1714135"/>
            <a:ext cx="27247692" cy="7133961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A70A550C-F39F-CC47-8EFA-288E2EA040F3}" type="datetimeFigureOut">
              <a:rPr lang="fr-FR" smtClean="0"/>
              <a:pPr/>
              <a:t>27/06/2022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924ABD10-4882-A544-858A-4FA4A62AA6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A70A550C-F39F-CC47-8EFA-288E2EA040F3}" type="datetimeFigureOut">
              <a:rPr lang="fr-FR" smtClean="0"/>
              <a:pPr/>
              <a:t>27/06/2022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924ABD10-4882-A544-858A-4FA4A62AA6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763" y="1704224"/>
            <a:ext cx="9960336" cy="7252860"/>
          </a:xfrm>
          <a:prstGeom prst="rect">
            <a:avLst/>
          </a:prstGeo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6767" y="1704227"/>
            <a:ext cx="16924685" cy="36531826"/>
          </a:xfrm>
          <a:prstGeom prst="rect">
            <a:avLst/>
          </a:prstGeo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3763" y="8957087"/>
            <a:ext cx="9960336" cy="29278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2087941" indent="0">
              <a:buNone/>
              <a:defRPr sz="5500"/>
            </a:lvl2pPr>
            <a:lvl3pPr marL="4175882" indent="0">
              <a:buNone/>
              <a:defRPr sz="4600"/>
            </a:lvl3pPr>
            <a:lvl4pPr marL="6263823" indent="0">
              <a:buNone/>
              <a:defRPr sz="4100"/>
            </a:lvl4pPr>
            <a:lvl5pPr marL="8351764" indent="0">
              <a:buNone/>
              <a:defRPr sz="4100"/>
            </a:lvl5pPr>
            <a:lvl6pPr marL="10439705" indent="0">
              <a:buNone/>
              <a:defRPr sz="4100"/>
            </a:lvl6pPr>
            <a:lvl7pPr marL="12527646" indent="0">
              <a:buNone/>
              <a:defRPr sz="4100"/>
            </a:lvl7pPr>
            <a:lvl8pPr marL="14615587" indent="0">
              <a:buNone/>
              <a:defRPr sz="4100"/>
            </a:lvl8pPr>
            <a:lvl9pPr marL="16703528" indent="0">
              <a:buNone/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A70A550C-F39F-CC47-8EFA-288E2EA040F3}" type="datetimeFigureOut">
              <a:rPr lang="fr-FR" smtClean="0"/>
              <a:pPr/>
              <a:t>27/06/2022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924ABD10-4882-A544-858A-4FA4A62AA6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4154" y="29962634"/>
            <a:ext cx="18165128" cy="3537259"/>
          </a:xfrm>
          <a:prstGeom prst="rect">
            <a:avLst/>
          </a:prstGeo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34154" y="3824595"/>
            <a:ext cx="18165128" cy="25682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00"/>
            </a:lvl1pPr>
            <a:lvl2pPr marL="2087941" indent="0">
              <a:buNone/>
              <a:defRPr sz="12800"/>
            </a:lvl2pPr>
            <a:lvl3pPr marL="4175882" indent="0">
              <a:buNone/>
              <a:defRPr sz="11000"/>
            </a:lvl3pPr>
            <a:lvl4pPr marL="6263823" indent="0">
              <a:buNone/>
              <a:defRPr sz="9100"/>
            </a:lvl4pPr>
            <a:lvl5pPr marL="8351764" indent="0">
              <a:buNone/>
              <a:defRPr sz="9100"/>
            </a:lvl5pPr>
            <a:lvl6pPr marL="10439705" indent="0">
              <a:buNone/>
              <a:defRPr sz="9100"/>
            </a:lvl6pPr>
            <a:lvl7pPr marL="12527646" indent="0">
              <a:buNone/>
              <a:defRPr sz="9100"/>
            </a:lvl7pPr>
            <a:lvl8pPr marL="14615587" indent="0">
              <a:buNone/>
              <a:defRPr sz="9100"/>
            </a:lvl8pPr>
            <a:lvl9pPr marL="16703528" indent="0">
              <a:buNone/>
              <a:defRPr sz="91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4154" y="33499893"/>
            <a:ext cx="18165128" cy="50234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2087941" indent="0">
              <a:buNone/>
              <a:defRPr sz="5500"/>
            </a:lvl2pPr>
            <a:lvl3pPr marL="4175882" indent="0">
              <a:buNone/>
              <a:defRPr sz="4600"/>
            </a:lvl3pPr>
            <a:lvl4pPr marL="6263823" indent="0">
              <a:buNone/>
              <a:defRPr sz="4100"/>
            </a:lvl4pPr>
            <a:lvl5pPr marL="8351764" indent="0">
              <a:buNone/>
              <a:defRPr sz="4100"/>
            </a:lvl5pPr>
            <a:lvl6pPr marL="10439705" indent="0">
              <a:buNone/>
              <a:defRPr sz="4100"/>
            </a:lvl6pPr>
            <a:lvl7pPr marL="12527646" indent="0">
              <a:buNone/>
              <a:defRPr sz="4100"/>
            </a:lvl7pPr>
            <a:lvl8pPr marL="14615587" indent="0">
              <a:buNone/>
              <a:defRPr sz="4100"/>
            </a:lvl8pPr>
            <a:lvl9pPr marL="16703528" indent="0">
              <a:buNone/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A70A550C-F39F-CC47-8EFA-288E2EA040F3}" type="datetimeFigureOut">
              <a:rPr lang="fr-FR" smtClean="0"/>
              <a:pPr/>
              <a:t>27/06/2022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0344031" y="39672750"/>
            <a:ext cx="9587151" cy="227890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21697236" y="39672750"/>
            <a:ext cx="7064216" cy="2278904"/>
          </a:xfrm>
          <a:prstGeom prst="rect">
            <a:avLst/>
          </a:prstGeom>
        </p:spPr>
        <p:txBody>
          <a:bodyPr/>
          <a:lstStyle/>
          <a:p>
            <a:fld id="{924ABD10-4882-A544-858A-4FA4A62AA6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48126" y="0"/>
            <a:ext cx="30360124" cy="4873426"/>
          </a:xfrm>
          <a:prstGeom prst="rect">
            <a:avLst/>
          </a:prstGeom>
          <a:solidFill>
            <a:srgbClr val="001A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12410080" y="4574865"/>
            <a:ext cx="17901918" cy="597121"/>
          </a:xfrm>
          <a:prstGeom prst="rect">
            <a:avLst/>
          </a:prstGeom>
          <a:solidFill>
            <a:srgbClr val="FF2E4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14" y="874826"/>
            <a:ext cx="5418075" cy="312377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48127" y="40632831"/>
            <a:ext cx="30323339" cy="2160000"/>
          </a:xfrm>
          <a:prstGeom prst="rect">
            <a:avLst/>
          </a:prstGeom>
          <a:solidFill>
            <a:srgbClr val="001A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20879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dirty="0" smtClean="0">
                <a:solidFill>
                  <a:srgbClr val="00BAD7"/>
                </a:solidFill>
                <a:latin typeface="Avenir Light"/>
                <a:cs typeface="Avenir Light"/>
              </a:rPr>
              <a:t>	</a:t>
            </a:r>
            <a:endParaRPr lang="fr-FR" sz="900" dirty="0">
              <a:latin typeface="Avenir Light"/>
              <a:cs typeface="Avenir Light"/>
            </a:endParaRPr>
          </a:p>
        </p:txBody>
      </p:sp>
      <p:pic>
        <p:nvPicPr>
          <p:cNvPr id="4" name="Image 3" descr="CNRSfilaire-B.ai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2" t="38505" r="39302" b="39528"/>
          <a:stretch/>
        </p:blipFill>
        <p:spPr>
          <a:xfrm>
            <a:off x="457369" y="40768479"/>
            <a:ext cx="1861139" cy="1888705"/>
          </a:xfrm>
          <a:prstGeom prst="rect">
            <a:avLst/>
          </a:prstGeom>
        </p:spPr>
      </p:pic>
      <p:pic>
        <p:nvPicPr>
          <p:cNvPr id="7" name="Image 6" descr="Logo UTFTMP_ verticale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7902" y="40805296"/>
            <a:ext cx="1500387" cy="181507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20563749" y="41020334"/>
            <a:ext cx="75942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0" i="0" dirty="0" smtClean="0">
                <a:solidFill>
                  <a:schemeClr val="bg1"/>
                </a:solidFill>
                <a:latin typeface="HelveticaNeue LightCond"/>
                <a:cs typeface="HelveticaNeue LightCond"/>
              </a:rPr>
              <a:t>Laboratoire</a:t>
            </a:r>
            <a:r>
              <a:rPr lang="fr-FR" sz="2800" b="0" i="0" baseline="0" dirty="0" smtClean="0">
                <a:solidFill>
                  <a:schemeClr val="bg1"/>
                </a:solidFill>
                <a:latin typeface="HelveticaNeue LightCond"/>
                <a:cs typeface="HelveticaNeue LightCond"/>
              </a:rPr>
              <a:t> </a:t>
            </a:r>
            <a:r>
              <a:rPr lang="fr-FR" sz="2800" b="0" i="0" dirty="0" smtClean="0">
                <a:solidFill>
                  <a:schemeClr val="bg1"/>
                </a:solidFill>
                <a:latin typeface="HelveticaNeue LightCond"/>
                <a:cs typeface="HelveticaNeue LightCond"/>
              </a:rPr>
              <a:t>conventionné </a:t>
            </a:r>
          </a:p>
          <a:p>
            <a:pPr algn="r"/>
            <a:r>
              <a:rPr lang="fr-FR" sz="2800" b="0" i="0" dirty="0" smtClean="0">
                <a:solidFill>
                  <a:schemeClr val="bg1"/>
                </a:solidFill>
                <a:latin typeface="HelveticaNeue LightCond"/>
                <a:cs typeface="HelveticaNeue LightCond"/>
              </a:rPr>
              <a:t>avec</a:t>
            </a:r>
            <a:r>
              <a:rPr lang="fr-FR" sz="2800" b="0" i="0" baseline="0" dirty="0" smtClean="0">
                <a:solidFill>
                  <a:schemeClr val="bg1"/>
                </a:solidFill>
                <a:latin typeface="HelveticaNeue LightCond"/>
                <a:cs typeface="HelveticaNeue LightCond"/>
              </a:rPr>
              <a:t> </a:t>
            </a:r>
            <a:r>
              <a:rPr lang="fr-FR" sz="2800" b="0" i="0" dirty="0" smtClean="0">
                <a:solidFill>
                  <a:schemeClr val="bg1"/>
                </a:solidFill>
                <a:latin typeface="HelveticaNeue LightCond"/>
                <a:cs typeface="HelveticaNeue LightCond"/>
              </a:rPr>
              <a:t>l’Université Fédérale </a:t>
            </a:r>
          </a:p>
          <a:p>
            <a:pPr algn="r"/>
            <a:r>
              <a:rPr lang="fr-FR" sz="2800" b="0" i="0" dirty="0" smtClean="0">
                <a:solidFill>
                  <a:schemeClr val="bg1"/>
                </a:solidFill>
                <a:latin typeface="HelveticaNeue LightCond"/>
                <a:cs typeface="HelveticaNeue LightCond"/>
              </a:rPr>
              <a:t>Toulouse Midi-Pyrénées</a:t>
            </a:r>
            <a:endParaRPr lang="fr-FR" sz="2800" b="0" i="0" dirty="0">
              <a:solidFill>
                <a:schemeClr val="bg1"/>
              </a:solidFill>
              <a:latin typeface="HelveticaNeue LightCond"/>
              <a:cs typeface="HelveticaNeue LightCond"/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2546547" y="41235778"/>
            <a:ext cx="11554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b="0" i="0" dirty="0" smtClean="0">
                <a:solidFill>
                  <a:srgbClr val="62C4DD"/>
                </a:solidFill>
                <a:latin typeface="HelveticaNeue LightCond"/>
                <a:cs typeface="HelveticaNeue LightCond"/>
              </a:rPr>
              <a:t>LAAS-CNRS</a:t>
            </a:r>
          </a:p>
          <a:p>
            <a:pPr algn="l"/>
            <a:r>
              <a:rPr lang="fr-FR" sz="2800" b="0" i="0" dirty="0" smtClean="0">
                <a:solidFill>
                  <a:srgbClr val="62C4DD"/>
                </a:solidFill>
                <a:latin typeface="HelveticaNeue LightCond"/>
                <a:cs typeface="HelveticaNeue LightCond"/>
              </a:rPr>
              <a:t>/</a:t>
            </a:r>
            <a:r>
              <a:rPr lang="fr-FR" sz="2800" b="0" i="0" baseline="0" dirty="0" smtClean="0">
                <a:solidFill>
                  <a:srgbClr val="62C4DD"/>
                </a:solidFill>
                <a:latin typeface="HelveticaNeue LightCond"/>
                <a:cs typeface="HelveticaNeue LightCond"/>
              </a:rPr>
              <a:t> </a:t>
            </a:r>
            <a:r>
              <a:rPr lang="fr-FR" sz="2800" b="0" i="0" dirty="0" smtClean="0">
                <a:solidFill>
                  <a:schemeClr val="bg1"/>
                </a:solidFill>
                <a:latin typeface="HelveticaNeue LightCond"/>
                <a:cs typeface="HelveticaNeue LightCond"/>
              </a:rPr>
              <a:t>Laboratoire</a:t>
            </a:r>
            <a:r>
              <a:rPr lang="fr-FR" sz="2800" b="0" i="0" baseline="0" dirty="0" smtClean="0">
                <a:solidFill>
                  <a:schemeClr val="bg1"/>
                </a:solidFill>
                <a:latin typeface="HelveticaNeue LightCond"/>
                <a:cs typeface="HelveticaNeue LightCond"/>
              </a:rPr>
              <a:t> </a:t>
            </a:r>
            <a:r>
              <a:rPr lang="fr-FR" sz="2800" b="0" i="0" dirty="0" smtClean="0">
                <a:solidFill>
                  <a:schemeClr val="bg1"/>
                </a:solidFill>
                <a:latin typeface="HelveticaNeue LightCond"/>
                <a:cs typeface="HelveticaNeue LightCond"/>
              </a:rPr>
              <a:t>d’analyse et d’architecture des systèmes du CNRS</a:t>
            </a:r>
            <a:endParaRPr lang="fr-FR" sz="2800" b="0" i="0" dirty="0">
              <a:solidFill>
                <a:schemeClr val="bg1"/>
              </a:solidFill>
              <a:latin typeface="HelveticaNeue LightCond"/>
              <a:cs typeface="HelveticaNeue LightCo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794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956" indent="-1565956" algn="l" defTabSz="2087941" rtl="0" eaLnBrk="1" latinLnBrk="0" hangingPunct="1">
        <a:spcBef>
          <a:spcPct val="20000"/>
        </a:spcBef>
        <a:buFont typeface="Arial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904" indent="-1304963" algn="l" defTabSz="2087941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9852" indent="-1043970" algn="l" defTabSz="2087941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7793" indent="-1043970" algn="l" defTabSz="2087941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5734" indent="-1043970" algn="l" defTabSz="2087941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3675" indent="-1043970" algn="l" defTabSz="208794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1616" indent="-1043970" algn="l" defTabSz="208794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9557" indent="-1043970" algn="l" defTabSz="208794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7498" indent="-1043970" algn="l" defTabSz="208794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941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5882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3823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1764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9705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7646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5587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3528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20000" y="0"/>
            <a:ext cx="2757083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chemeClr val="bg1"/>
                </a:solidFill>
              </a:rPr>
              <a:t>BANC DE TEST DES CAPTEURS DE GAZ </a:t>
            </a:r>
            <a:endParaRPr lang="fr-FR" sz="72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7200" b="1" dirty="0" smtClean="0">
                <a:solidFill>
                  <a:schemeClr val="bg1"/>
                </a:solidFill>
              </a:rPr>
              <a:t>AVEC NOUVELLE CAPSULE D’INTERCONNEXION </a:t>
            </a:r>
          </a:p>
          <a:p>
            <a:pPr algn="ctr"/>
            <a:r>
              <a:rPr lang="fr-FR" sz="7200" dirty="0" smtClean="0">
                <a:solidFill>
                  <a:schemeClr val="bg1"/>
                </a:solidFill>
              </a:rPr>
              <a:t>C.TALHI</a:t>
            </a:r>
            <a:r>
              <a:rPr lang="fr-FR" sz="7200" baseline="30000" dirty="0" smtClean="0">
                <a:solidFill>
                  <a:schemeClr val="bg1"/>
                </a:solidFill>
              </a:rPr>
              <a:t>(1)</a:t>
            </a:r>
            <a:r>
              <a:rPr lang="fr-FR" sz="7200" dirty="0" smtClean="0">
                <a:solidFill>
                  <a:schemeClr val="bg1"/>
                </a:solidFill>
              </a:rPr>
              <a:t>, </a:t>
            </a:r>
            <a:r>
              <a:rPr lang="fr-FR" sz="7200" dirty="0">
                <a:solidFill>
                  <a:schemeClr val="bg1"/>
                </a:solidFill>
              </a:rPr>
              <a:t>P. </a:t>
            </a:r>
            <a:r>
              <a:rPr lang="fr-FR" sz="7200" dirty="0" smtClean="0">
                <a:solidFill>
                  <a:schemeClr val="bg1"/>
                </a:solidFill>
              </a:rPr>
              <a:t>MENINI</a:t>
            </a:r>
            <a:r>
              <a:rPr lang="fr-FR" sz="7200" baseline="30000" dirty="0">
                <a:solidFill>
                  <a:schemeClr val="bg1"/>
                </a:solidFill>
              </a:rPr>
              <a:t>(1)</a:t>
            </a:r>
            <a:r>
              <a:rPr lang="fr-FR" sz="7200" dirty="0">
                <a:solidFill>
                  <a:schemeClr val="bg1"/>
                </a:solidFill>
              </a:rPr>
              <a:t>, </a:t>
            </a:r>
            <a:r>
              <a:rPr lang="fr-FR" sz="7200" dirty="0" smtClean="0">
                <a:solidFill>
                  <a:schemeClr val="bg1"/>
                </a:solidFill>
              </a:rPr>
              <a:t> </a:t>
            </a:r>
            <a:r>
              <a:rPr lang="fr-FR" sz="7200" dirty="0">
                <a:solidFill>
                  <a:schemeClr val="bg1"/>
                </a:solidFill>
              </a:rPr>
              <a:t>F. </a:t>
            </a:r>
            <a:r>
              <a:rPr lang="fr-FR" sz="7200" dirty="0" smtClean="0">
                <a:solidFill>
                  <a:schemeClr val="bg1"/>
                </a:solidFill>
              </a:rPr>
              <a:t>BLANC</a:t>
            </a:r>
            <a:r>
              <a:rPr lang="fr-FR" sz="7200" baseline="30000" dirty="0" smtClean="0">
                <a:solidFill>
                  <a:schemeClr val="bg1"/>
                </a:solidFill>
              </a:rPr>
              <a:t>(2)</a:t>
            </a:r>
            <a:r>
              <a:rPr lang="fr-FR" sz="7200" dirty="0" smtClean="0">
                <a:solidFill>
                  <a:schemeClr val="bg1"/>
                </a:solidFill>
              </a:rPr>
              <a:t>,  </a:t>
            </a:r>
            <a:r>
              <a:rPr lang="fr-FR" sz="7200" dirty="0">
                <a:solidFill>
                  <a:schemeClr val="bg1"/>
                </a:solidFill>
              </a:rPr>
              <a:t>B. </a:t>
            </a:r>
            <a:r>
              <a:rPr lang="fr-FR" sz="7200" dirty="0" smtClean="0">
                <a:solidFill>
                  <a:schemeClr val="bg1"/>
                </a:solidFill>
              </a:rPr>
              <a:t>FRANC</a:t>
            </a:r>
            <a:r>
              <a:rPr lang="fr-FR" sz="7200" baseline="30000" dirty="0">
                <a:solidFill>
                  <a:schemeClr val="bg1"/>
                </a:solidFill>
              </a:rPr>
              <a:t>(3) </a:t>
            </a:r>
            <a:endParaRPr lang="fr-FR" sz="7200" baseline="30000" dirty="0" smtClean="0">
              <a:solidFill>
                <a:schemeClr val="bg1"/>
              </a:solidFill>
            </a:endParaRPr>
          </a:p>
          <a:p>
            <a:pPr marL="457200" indent="-457200" algn="ctr">
              <a:buAutoNum type="arabicParenBoth"/>
            </a:pPr>
            <a:r>
              <a:rPr lang="fr-FR" sz="2400" dirty="0" smtClean="0">
                <a:solidFill>
                  <a:schemeClr val="bg1"/>
                </a:solidFill>
              </a:rPr>
              <a:t>LAAS-CNRS</a:t>
            </a:r>
            <a:r>
              <a:rPr lang="fr-FR" sz="2400" dirty="0">
                <a:solidFill>
                  <a:schemeClr val="bg1"/>
                </a:solidFill>
              </a:rPr>
              <a:t>, Université de Toulouse, </a:t>
            </a:r>
            <a:r>
              <a:rPr lang="fr-FR" sz="2400" dirty="0" smtClean="0">
                <a:solidFill>
                  <a:schemeClr val="bg1"/>
                </a:solidFill>
              </a:rPr>
              <a:t>CNRS, </a:t>
            </a:r>
            <a:r>
              <a:rPr lang="fr-FR" sz="2400" dirty="0">
                <a:solidFill>
                  <a:schemeClr val="bg1"/>
                </a:solidFill>
              </a:rPr>
              <a:t>UPS, Toulouse, </a:t>
            </a:r>
            <a:r>
              <a:rPr lang="fr-FR" sz="2400" dirty="0" smtClean="0">
                <a:solidFill>
                  <a:schemeClr val="bg1"/>
                </a:solidFill>
              </a:rPr>
              <a:t>France</a:t>
            </a:r>
          </a:p>
          <a:p>
            <a:pPr marL="457200" indent="-457200" algn="ctr">
              <a:buFontTx/>
              <a:buAutoNum type="arabicParenBoth"/>
            </a:pPr>
            <a:r>
              <a:rPr lang="fr-FR" sz="2400" dirty="0" smtClean="0">
                <a:solidFill>
                  <a:schemeClr val="bg1"/>
                </a:solidFill>
              </a:rPr>
              <a:t>LAAS-CNRS</a:t>
            </a:r>
            <a:r>
              <a:rPr lang="fr-FR" sz="2400" dirty="0">
                <a:solidFill>
                  <a:schemeClr val="bg1"/>
                </a:solidFill>
              </a:rPr>
              <a:t>, Université de Toulouse, CNRS, </a:t>
            </a:r>
            <a:r>
              <a:rPr lang="fr-FR" sz="2400" dirty="0" smtClean="0">
                <a:solidFill>
                  <a:schemeClr val="bg1"/>
                </a:solidFill>
              </a:rPr>
              <a:t>INSA, </a:t>
            </a:r>
            <a:r>
              <a:rPr lang="fr-FR" sz="2400" dirty="0">
                <a:solidFill>
                  <a:schemeClr val="bg1"/>
                </a:solidFill>
              </a:rPr>
              <a:t>Toulouse, </a:t>
            </a:r>
            <a:r>
              <a:rPr lang="fr-FR" sz="2400" dirty="0" smtClean="0">
                <a:solidFill>
                  <a:schemeClr val="bg1"/>
                </a:solidFill>
              </a:rPr>
              <a:t>France</a:t>
            </a:r>
          </a:p>
          <a:p>
            <a:pPr marL="457200" indent="-457200" algn="ctr">
              <a:buFontTx/>
              <a:buAutoNum type="arabicParenBoth"/>
            </a:pPr>
            <a:r>
              <a:rPr lang="fr-FR" sz="2400" dirty="0" smtClean="0">
                <a:solidFill>
                  <a:schemeClr val="bg1"/>
                </a:solidFill>
              </a:rPr>
              <a:t>LAAS-CNRS</a:t>
            </a:r>
            <a:r>
              <a:rPr lang="fr-FR" sz="2400" dirty="0">
                <a:solidFill>
                  <a:schemeClr val="bg1"/>
                </a:solidFill>
              </a:rPr>
              <a:t>, Université de Toulouse, CNRS</a:t>
            </a:r>
            <a:r>
              <a:rPr lang="fr-FR" sz="2400" dirty="0" smtClean="0">
                <a:solidFill>
                  <a:schemeClr val="bg1"/>
                </a:solidFill>
              </a:rPr>
              <a:t>, </a:t>
            </a:r>
            <a:r>
              <a:rPr lang="fr-FR" sz="2400" dirty="0">
                <a:solidFill>
                  <a:schemeClr val="bg1"/>
                </a:solidFill>
              </a:rPr>
              <a:t>Toulouse, France</a:t>
            </a:r>
          </a:p>
          <a:p>
            <a:pPr marL="457200" indent="-457200" algn="ctr">
              <a:buFontTx/>
              <a:buAutoNum type="arabicParenBoth"/>
            </a:pPr>
            <a:endParaRPr lang="fr-FR" sz="2400" dirty="0">
              <a:solidFill>
                <a:schemeClr val="bg1"/>
              </a:solidFill>
            </a:endParaRPr>
          </a:p>
          <a:p>
            <a:pPr marL="457200" indent="-457200" algn="ctr">
              <a:buAutoNum type="arabicParenBoth"/>
            </a:pPr>
            <a:endParaRPr lang="fr-FR" sz="2400" dirty="0" smtClean="0">
              <a:solidFill>
                <a:schemeClr val="bg1"/>
              </a:solidFill>
            </a:endParaRPr>
          </a:p>
          <a:p>
            <a:pPr algn="ctr"/>
            <a:r>
              <a:rPr lang="fr-FR" sz="8000" dirty="0" smtClean="0">
                <a:solidFill>
                  <a:schemeClr val="bg1"/>
                </a:solidFill>
              </a:rPr>
              <a:t> </a:t>
            </a:r>
            <a:endParaRPr lang="fr-FR" sz="8000" dirty="0">
              <a:solidFill>
                <a:schemeClr val="bg1"/>
              </a:solidFill>
            </a:endParaRPr>
          </a:p>
        </p:txBody>
      </p:sp>
      <p:sp>
        <p:nvSpPr>
          <p:cNvPr id="59" name="Rectangle à coins arrondis 316"/>
          <p:cNvSpPr>
            <a:spLocks noChangeArrowheads="1"/>
          </p:cNvSpPr>
          <p:nvPr/>
        </p:nvSpPr>
        <p:spPr bwMode="auto">
          <a:xfrm>
            <a:off x="15367944" y="7969525"/>
            <a:ext cx="14346554" cy="10599132"/>
          </a:xfrm>
          <a:prstGeom prst="roundRect">
            <a:avLst>
              <a:gd name="adj" fmla="val 5991"/>
            </a:avLst>
          </a:prstGeom>
          <a:noFill/>
          <a:ln w="63500" algn="ctr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13" tIns="45663" rIns="91313" bIns="45663"/>
          <a:lstStyle/>
          <a:p>
            <a:pPr algn="ctr" defTabSz="912515"/>
            <a:endParaRPr lang="en-US" sz="2300" dirty="0">
              <a:latin typeface="Times New Roman" pitchFamily="18" charset="0"/>
            </a:endParaRPr>
          </a:p>
        </p:txBody>
      </p:sp>
      <p:sp>
        <p:nvSpPr>
          <p:cNvPr id="60" name="Rectangle à coins arrondis 316"/>
          <p:cNvSpPr>
            <a:spLocks noChangeArrowheads="1"/>
          </p:cNvSpPr>
          <p:nvPr/>
        </p:nvSpPr>
        <p:spPr bwMode="auto">
          <a:xfrm>
            <a:off x="527799" y="7969524"/>
            <a:ext cx="14287193" cy="6500310"/>
          </a:xfrm>
          <a:prstGeom prst="roundRect">
            <a:avLst>
              <a:gd name="adj" fmla="val 5991"/>
            </a:avLst>
          </a:prstGeom>
          <a:noFill/>
          <a:ln w="63500" algn="ctr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13" tIns="45663" rIns="91313" bIns="45663"/>
          <a:lstStyle/>
          <a:p>
            <a:pPr algn="ctr" defTabSz="912515"/>
            <a:endParaRPr lang="en-US" sz="2300" dirty="0">
              <a:latin typeface="Times New Roman" pitchFamily="18" charset="0"/>
            </a:endParaRPr>
          </a:p>
        </p:txBody>
      </p:sp>
      <p:sp>
        <p:nvSpPr>
          <p:cNvPr id="62" name="Rectangle à coins arrondis 316"/>
          <p:cNvSpPr>
            <a:spLocks noChangeArrowheads="1"/>
          </p:cNvSpPr>
          <p:nvPr/>
        </p:nvSpPr>
        <p:spPr bwMode="auto">
          <a:xfrm>
            <a:off x="15556667" y="28700128"/>
            <a:ext cx="14279195" cy="10270502"/>
          </a:xfrm>
          <a:prstGeom prst="roundRect">
            <a:avLst>
              <a:gd name="adj" fmla="val 4674"/>
            </a:avLst>
          </a:prstGeom>
          <a:noFill/>
          <a:ln w="63500" algn="ctr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13" tIns="45663" rIns="91313" bIns="45663" anchor="t"/>
          <a:lstStyle/>
          <a:p>
            <a:pPr algn="ctr" defTabSz="912515"/>
            <a:endParaRPr lang="en-US" sz="2300" dirty="0">
              <a:latin typeface="Times New Roman" pitchFamily="18" charset="0"/>
            </a:endParaRPr>
          </a:p>
        </p:txBody>
      </p:sp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902" y="16077705"/>
            <a:ext cx="8351385" cy="5288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ZoneTexte 66"/>
          <p:cNvSpPr txBox="1"/>
          <p:nvPr/>
        </p:nvSpPr>
        <p:spPr>
          <a:xfrm>
            <a:off x="-87271" y="3904308"/>
            <a:ext cx="29357745" cy="4124176"/>
          </a:xfrm>
          <a:prstGeom prst="rect">
            <a:avLst/>
          </a:prstGeom>
          <a:noFill/>
        </p:spPr>
        <p:txBody>
          <a:bodyPr wrap="square" lIns="91409" tIns="45705" rIns="91409" bIns="45705" rtlCol="0">
            <a:spAutoFit/>
          </a:bodyPr>
          <a:lstStyle/>
          <a:p>
            <a:pPr algn="ctr"/>
            <a:endParaRPr lang="fr-FR" sz="72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8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OBJECTIF</a:t>
            </a:r>
            <a:endParaRPr lang="fr-FR" sz="80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5500" b="1" dirty="0" smtClean="0">
                <a:solidFill>
                  <a:srgbClr val="FF0000"/>
                </a:solidFill>
              </a:rPr>
              <a:t>Développement d’un </a:t>
            </a:r>
            <a:r>
              <a:rPr lang="fr-FR" sz="5500" b="1" dirty="0">
                <a:solidFill>
                  <a:srgbClr val="FF0000"/>
                </a:solidFill>
              </a:rPr>
              <a:t>banc de caractérisation de </a:t>
            </a:r>
            <a:r>
              <a:rPr lang="fr-FR" sz="5500" b="1" dirty="0" smtClean="0">
                <a:solidFill>
                  <a:srgbClr val="FF0000"/>
                </a:solidFill>
              </a:rPr>
              <a:t>capteurs </a:t>
            </a:r>
            <a:r>
              <a:rPr lang="fr-FR" sz="5500" b="1" dirty="0">
                <a:solidFill>
                  <a:srgbClr val="FF0000"/>
                </a:solidFill>
              </a:rPr>
              <a:t>de gaz  </a:t>
            </a:r>
            <a:r>
              <a:rPr lang="fr-FR" sz="5500" b="1" dirty="0" smtClean="0">
                <a:solidFill>
                  <a:srgbClr val="FF0000"/>
                </a:solidFill>
              </a:rPr>
              <a:t>résistifs ou impédance-métriques </a:t>
            </a:r>
            <a:r>
              <a:rPr lang="fr-FR" sz="5500" b="1" dirty="0">
                <a:solidFill>
                  <a:srgbClr val="FF0000"/>
                </a:solidFill>
              </a:rPr>
              <a:t>pour mono et multi-capteurs à base de semi-conducteurs </a:t>
            </a:r>
            <a:r>
              <a:rPr lang="fr-FR" sz="5500" b="1" dirty="0" err="1" smtClean="0">
                <a:solidFill>
                  <a:srgbClr val="FF0000"/>
                </a:solidFill>
              </a:rPr>
              <a:t>nanostructurés</a:t>
            </a:r>
            <a:endParaRPr lang="fr-FR" sz="5500" b="1" dirty="0">
              <a:solidFill>
                <a:srgbClr val="FF0000"/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494458" y="7754922"/>
            <a:ext cx="14288532" cy="2594618"/>
          </a:xfrm>
          <a:prstGeom prst="rect">
            <a:avLst/>
          </a:prstGeom>
          <a:noFill/>
        </p:spPr>
        <p:txBody>
          <a:bodyPr wrap="square" lIns="91409" tIns="45705" rIns="91409" bIns="45705" rtlCol="0">
            <a:spAutoFit/>
          </a:bodyPr>
          <a:lstStyle/>
          <a:p>
            <a:pPr algn="ctr"/>
            <a:r>
              <a:rPr lang="fr-FR" sz="8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Conception et réalisation </a:t>
            </a:r>
          </a:p>
          <a:p>
            <a:pPr algn="ctr"/>
            <a:r>
              <a:rPr lang="fr-FR" sz="8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capteurs</a:t>
            </a:r>
            <a:endParaRPr lang="fr-FR" sz="80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372545" y="14992375"/>
            <a:ext cx="14410581" cy="1323409"/>
          </a:xfrm>
          <a:prstGeom prst="rect">
            <a:avLst/>
          </a:prstGeom>
          <a:noFill/>
        </p:spPr>
        <p:txBody>
          <a:bodyPr wrap="square" lIns="91409" tIns="45705" rIns="91409" bIns="45705" rtlCol="0">
            <a:spAutoFit/>
          </a:bodyPr>
          <a:lstStyle/>
          <a:p>
            <a:pPr algn="ctr"/>
            <a:r>
              <a:rPr lang="fr-FR" sz="8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Caractérisation</a:t>
            </a:r>
            <a:endParaRPr lang="fr-FR" sz="80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" name="Picture 2" descr="C:\Users\ctalhi\Desktop\Photos manip gaz\IMG_44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5372" y="14504656"/>
            <a:ext cx="6090860" cy="361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5139" y="30523681"/>
            <a:ext cx="6346474" cy="622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ZoneTexte 72"/>
          <p:cNvSpPr txBox="1"/>
          <p:nvPr/>
        </p:nvSpPr>
        <p:spPr>
          <a:xfrm>
            <a:off x="15318889" y="18639320"/>
            <a:ext cx="14444663" cy="1323409"/>
          </a:xfrm>
          <a:prstGeom prst="rect">
            <a:avLst/>
          </a:prstGeom>
          <a:noFill/>
        </p:spPr>
        <p:txBody>
          <a:bodyPr wrap="square" lIns="91409" tIns="45705" rIns="91409" bIns="45705" rtlCol="0">
            <a:spAutoFit/>
          </a:bodyPr>
          <a:lstStyle/>
          <a:p>
            <a:pPr algn="ctr"/>
            <a:r>
              <a:rPr lang="fr-FR" sz="8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Traitement et résultats</a:t>
            </a:r>
            <a:endParaRPr lang="fr-FR" sz="80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15336940" y="7972858"/>
            <a:ext cx="14355247" cy="1323409"/>
          </a:xfrm>
          <a:prstGeom prst="rect">
            <a:avLst/>
          </a:prstGeom>
          <a:noFill/>
        </p:spPr>
        <p:txBody>
          <a:bodyPr wrap="square" lIns="91409" tIns="45705" rIns="91409" bIns="45705" rtlCol="0">
            <a:spAutoFit/>
          </a:bodyPr>
          <a:lstStyle/>
          <a:p>
            <a:pPr algn="ctr"/>
            <a:r>
              <a:rPr lang="fr-FR" sz="8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Cellules de mesures</a:t>
            </a:r>
            <a:endParaRPr lang="fr-FR" sz="80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15263513" y="28437232"/>
            <a:ext cx="14302209" cy="1323409"/>
          </a:xfrm>
          <a:prstGeom prst="rect">
            <a:avLst/>
          </a:prstGeom>
          <a:noFill/>
        </p:spPr>
        <p:txBody>
          <a:bodyPr wrap="square" lIns="91409" tIns="45705" rIns="91409" bIns="45705" rtlCol="0">
            <a:spAutoFit/>
          </a:bodyPr>
          <a:lstStyle/>
          <a:p>
            <a:pPr algn="ctr"/>
            <a:r>
              <a:rPr lang="fr-FR" sz="8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endParaRPr lang="fr-FR" sz="80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70" y="16243490"/>
            <a:ext cx="5422564" cy="331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ZoneTexte 77"/>
          <p:cNvSpPr txBox="1"/>
          <p:nvPr/>
        </p:nvSpPr>
        <p:spPr>
          <a:xfrm>
            <a:off x="791996" y="19587211"/>
            <a:ext cx="4297139" cy="1077188"/>
          </a:xfrm>
          <a:prstGeom prst="rect">
            <a:avLst/>
          </a:prstGeom>
          <a:noFill/>
        </p:spPr>
        <p:txBody>
          <a:bodyPr wrap="none" lIns="91409" tIns="45705" rIns="91409" bIns="45705" rtlCol="0">
            <a:spAutoFit/>
          </a:bodyPr>
          <a:lstStyle/>
          <a:p>
            <a:r>
              <a:rPr lang="fr-FR" sz="3200" b="1" dirty="0"/>
              <a:t>Bouteilles de gaz de </a:t>
            </a:r>
            <a:r>
              <a:rPr lang="fr-FR" sz="3200" b="1" dirty="0" smtClean="0"/>
              <a:t>test</a:t>
            </a:r>
          </a:p>
          <a:p>
            <a:r>
              <a:rPr lang="fr-FR" sz="3200" b="1" dirty="0" smtClean="0"/>
              <a:t>B50/qualité pureté 6,0</a:t>
            </a:r>
            <a:endParaRPr lang="fr-FR" sz="3200" b="1" dirty="0"/>
          </a:p>
        </p:txBody>
      </p:sp>
      <p:sp>
        <p:nvSpPr>
          <p:cNvPr id="79" name="ZoneTexte 78"/>
          <p:cNvSpPr txBox="1"/>
          <p:nvPr/>
        </p:nvSpPr>
        <p:spPr>
          <a:xfrm>
            <a:off x="18887670" y="12150101"/>
            <a:ext cx="6718443" cy="1077188"/>
          </a:xfrm>
          <a:prstGeom prst="rect">
            <a:avLst/>
          </a:prstGeom>
          <a:noFill/>
        </p:spPr>
        <p:txBody>
          <a:bodyPr wrap="none" lIns="91409" tIns="45705" rIns="91409" bIns="45705" rtlCol="0">
            <a:spAutoFit/>
          </a:bodyPr>
          <a:lstStyle/>
          <a:p>
            <a:r>
              <a:rPr lang="fr-FR" sz="3200" b="1" dirty="0"/>
              <a:t>Différentes enceintes de </a:t>
            </a:r>
            <a:r>
              <a:rPr lang="fr-FR" sz="3200" b="1" dirty="0" smtClean="0"/>
              <a:t>mesures</a:t>
            </a:r>
          </a:p>
          <a:p>
            <a:r>
              <a:rPr lang="fr-FR" sz="3200" b="1" dirty="0" smtClean="0"/>
              <a:t>250cc/1000cc</a:t>
            </a:r>
            <a:endParaRPr lang="fr-FR" sz="3200" b="1" dirty="0"/>
          </a:p>
        </p:txBody>
      </p:sp>
      <p:sp>
        <p:nvSpPr>
          <p:cNvPr id="80" name="ZoneTexte 79"/>
          <p:cNvSpPr txBox="1"/>
          <p:nvPr/>
        </p:nvSpPr>
        <p:spPr>
          <a:xfrm>
            <a:off x="18304106" y="13774856"/>
            <a:ext cx="7044302" cy="584745"/>
          </a:xfrm>
          <a:prstGeom prst="rect">
            <a:avLst/>
          </a:prstGeom>
          <a:noFill/>
        </p:spPr>
        <p:txBody>
          <a:bodyPr wrap="none" lIns="91409" tIns="45705" rIns="91409" bIns="45705" rtlCol="0">
            <a:spAutoFit/>
          </a:bodyPr>
          <a:lstStyle/>
          <a:p>
            <a:r>
              <a:rPr lang="fr-FR" sz="3200" b="1" dirty="0" smtClean="0"/>
              <a:t>Capsules d’interconnexions des capteurs</a:t>
            </a:r>
            <a:endParaRPr lang="fr-FR" sz="3200" b="1" dirty="0"/>
          </a:p>
        </p:txBody>
      </p:sp>
      <p:sp>
        <p:nvSpPr>
          <p:cNvPr id="81" name="ZoneTexte 80"/>
          <p:cNvSpPr txBox="1"/>
          <p:nvPr/>
        </p:nvSpPr>
        <p:spPr>
          <a:xfrm>
            <a:off x="6011520" y="21373149"/>
            <a:ext cx="8431016" cy="584745"/>
          </a:xfrm>
          <a:prstGeom prst="rect">
            <a:avLst/>
          </a:prstGeom>
          <a:noFill/>
        </p:spPr>
        <p:txBody>
          <a:bodyPr wrap="square" lIns="91409" tIns="45705" rIns="91409" bIns="45705" rtlCol="0">
            <a:spAutoFit/>
          </a:bodyPr>
          <a:lstStyle/>
          <a:p>
            <a:pPr algn="ctr"/>
            <a:r>
              <a:rPr lang="fr-FR" sz="3200" b="1" dirty="0"/>
              <a:t>Vue générale du banc de capteurs de gaz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600879" y="36760156"/>
            <a:ext cx="14499206" cy="2062073"/>
          </a:xfrm>
          <a:prstGeom prst="rect">
            <a:avLst/>
          </a:prstGeom>
          <a:noFill/>
        </p:spPr>
        <p:txBody>
          <a:bodyPr wrap="square" lIns="91409" tIns="45705" rIns="91409" bIns="45705" rtlCol="0">
            <a:spAutoFit/>
          </a:bodyPr>
          <a:lstStyle/>
          <a:p>
            <a:r>
              <a:rPr lang="fr-FR" sz="3200" b="1" u="sng" dirty="0" smtClean="0"/>
              <a:t>Collaborations</a:t>
            </a:r>
            <a:endParaRPr lang="fr-FR" sz="3200" b="1" u="sng" dirty="0"/>
          </a:p>
          <a:p>
            <a:r>
              <a:rPr lang="fr-FR" sz="3200" b="1" dirty="0" smtClean="0"/>
              <a:t>ELLONA, BPI, Europe (SUDDE)</a:t>
            </a:r>
            <a:endParaRPr lang="fr-FR" sz="3200" b="1" u="sng" dirty="0"/>
          </a:p>
          <a:p>
            <a:r>
              <a:rPr lang="fr-FR" sz="3200" b="1" u="sng" dirty="0" smtClean="0"/>
              <a:t>Financements académiques </a:t>
            </a:r>
          </a:p>
          <a:p>
            <a:r>
              <a:rPr lang="fr-FR" sz="3200" b="1" dirty="0" smtClean="0"/>
              <a:t>ANR, Région </a:t>
            </a:r>
            <a:r>
              <a:rPr lang="fr-FR" sz="3200" b="1" dirty="0"/>
              <a:t>O</a:t>
            </a:r>
            <a:r>
              <a:rPr lang="fr-FR" sz="3200" b="1" dirty="0" smtClean="0"/>
              <a:t>ccitanie</a:t>
            </a:r>
            <a:endParaRPr lang="fr-FR" sz="3200" b="1" dirty="0"/>
          </a:p>
        </p:txBody>
      </p:sp>
      <p:sp>
        <p:nvSpPr>
          <p:cNvPr id="83" name="Rectangle 82"/>
          <p:cNvSpPr/>
          <p:nvPr/>
        </p:nvSpPr>
        <p:spPr>
          <a:xfrm>
            <a:off x="17255918" y="36859121"/>
            <a:ext cx="10914149" cy="1754296"/>
          </a:xfrm>
          <a:prstGeom prst="rect">
            <a:avLst/>
          </a:prstGeom>
        </p:spPr>
        <p:txBody>
          <a:bodyPr wrap="square" lIns="91409" tIns="45705" rIns="91409" bIns="45705">
            <a:spAutoFit/>
          </a:bodyPr>
          <a:lstStyle/>
          <a:p>
            <a:pPr algn="just"/>
            <a:r>
              <a:rPr lang="fr-FR" sz="3600" b="1" dirty="0"/>
              <a:t>Les débouchés principaux de ces capteurs est le contrôle </a:t>
            </a:r>
            <a:endParaRPr lang="fr-FR" sz="3600" b="1" dirty="0" smtClean="0"/>
          </a:p>
          <a:p>
            <a:pPr algn="just"/>
            <a:r>
              <a:rPr lang="fr-FR" sz="3600" b="1" dirty="0" smtClean="0"/>
              <a:t>de </a:t>
            </a:r>
            <a:r>
              <a:rPr lang="fr-FR" sz="3600" b="1" dirty="0"/>
              <a:t>la </a:t>
            </a:r>
            <a:r>
              <a:rPr lang="fr-FR" sz="3600" b="1" dirty="0" smtClean="0"/>
              <a:t>qualité </a:t>
            </a:r>
            <a:r>
              <a:rPr lang="fr-FR" sz="3600" b="1" dirty="0"/>
              <a:t>de l’air </a:t>
            </a:r>
            <a:r>
              <a:rPr lang="fr-FR" sz="3600" b="1" dirty="0" smtClean="0"/>
              <a:t>pour l’environnement, l’habitation, l’automobile et la santé</a:t>
            </a:r>
            <a:endParaRPr lang="en-US" sz="3600" b="1" strike="sngStrike" dirty="0"/>
          </a:p>
        </p:txBody>
      </p:sp>
      <p:cxnSp>
        <p:nvCxnSpPr>
          <p:cNvPr id="84" name="Connecteur droit avec flèche 83"/>
          <p:cNvCxnSpPr/>
          <p:nvPr/>
        </p:nvCxnSpPr>
        <p:spPr>
          <a:xfrm>
            <a:off x="22854815" y="15881737"/>
            <a:ext cx="2948047" cy="10079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 flipH="1">
            <a:off x="18775139" y="16077705"/>
            <a:ext cx="1211404" cy="582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85"/>
          <p:cNvSpPr txBox="1"/>
          <p:nvPr/>
        </p:nvSpPr>
        <p:spPr>
          <a:xfrm>
            <a:off x="26333088" y="16549897"/>
            <a:ext cx="3152147" cy="1077188"/>
          </a:xfrm>
          <a:prstGeom prst="rect">
            <a:avLst/>
          </a:prstGeom>
          <a:noFill/>
        </p:spPr>
        <p:txBody>
          <a:bodyPr wrap="none" lIns="91409" tIns="45705" rIns="91409" bIns="45705" rtlCol="0">
            <a:spAutoFit/>
          </a:bodyPr>
          <a:lstStyle/>
          <a:p>
            <a:r>
              <a:rPr lang="fr-FR" sz="3200" dirty="0" smtClean="0"/>
              <a:t>Nouvelle Capsule </a:t>
            </a:r>
          </a:p>
          <a:p>
            <a:r>
              <a:rPr lang="fr-FR" sz="3200" dirty="0" smtClean="0"/>
              <a:t>en Téflon</a:t>
            </a:r>
            <a:endParaRPr lang="fr-FR" sz="3200" dirty="0"/>
          </a:p>
        </p:txBody>
      </p:sp>
      <p:sp>
        <p:nvSpPr>
          <p:cNvPr id="87" name="ZoneTexte 86"/>
          <p:cNvSpPr txBox="1"/>
          <p:nvPr/>
        </p:nvSpPr>
        <p:spPr>
          <a:xfrm>
            <a:off x="15893900" y="16426759"/>
            <a:ext cx="2965621" cy="584745"/>
          </a:xfrm>
          <a:prstGeom prst="rect">
            <a:avLst/>
          </a:prstGeom>
          <a:noFill/>
        </p:spPr>
        <p:txBody>
          <a:bodyPr wrap="none" lIns="91409" tIns="45705" rIns="91409" bIns="45705" rtlCol="0">
            <a:spAutoFit/>
          </a:bodyPr>
          <a:lstStyle/>
          <a:p>
            <a:r>
              <a:rPr lang="fr-FR" sz="3200" dirty="0" smtClean="0"/>
              <a:t>Capsule en verre</a:t>
            </a:r>
            <a:endParaRPr lang="fr-FR" sz="3200" dirty="0"/>
          </a:p>
        </p:txBody>
      </p:sp>
      <p:sp>
        <p:nvSpPr>
          <p:cNvPr id="89" name="ZoneTexte 88"/>
          <p:cNvSpPr txBox="1"/>
          <p:nvPr/>
        </p:nvSpPr>
        <p:spPr>
          <a:xfrm>
            <a:off x="703819" y="22013085"/>
            <a:ext cx="14111174" cy="2369849"/>
          </a:xfrm>
          <a:prstGeom prst="rect">
            <a:avLst/>
          </a:prstGeom>
          <a:noFill/>
        </p:spPr>
        <p:txBody>
          <a:bodyPr wrap="square" lIns="91409" tIns="45705" rIns="91409" bIns="45705" rtlCol="0">
            <a:spAutoFit/>
          </a:bodyPr>
          <a:lstStyle/>
          <a:p>
            <a:r>
              <a:rPr lang="fr-FR" sz="3600" b="1" dirty="0"/>
              <a:t>Ce banc de </a:t>
            </a:r>
            <a:r>
              <a:rPr lang="fr-FR" sz="3600" b="1" dirty="0" smtClean="0"/>
              <a:t>caractérisation a </a:t>
            </a:r>
            <a:r>
              <a:rPr lang="fr-FR" sz="3600" b="1" dirty="0"/>
              <a:t>été conçu pour </a:t>
            </a:r>
            <a:r>
              <a:rPr lang="fr-FR" sz="3600" b="1" dirty="0" smtClean="0"/>
              <a:t>étudier des capteurs de </a:t>
            </a:r>
            <a:r>
              <a:rPr lang="fr-FR" sz="3600" b="1" dirty="0"/>
              <a:t>gaz </a:t>
            </a:r>
            <a:r>
              <a:rPr lang="fr-FR" sz="3600" b="1" dirty="0" smtClean="0"/>
              <a:t>innovants sous ambiance contrôlée ( gaz, RH, T°)</a:t>
            </a:r>
          </a:p>
          <a:p>
            <a:r>
              <a:rPr lang="fr-FR" sz="3600" b="1" dirty="0" smtClean="0"/>
              <a:t>Interface de pilotage automatique des atmosphères et de l’acquisition de données par </a:t>
            </a:r>
            <a:r>
              <a:rPr lang="fr-FR" sz="3600" b="1" dirty="0" err="1" smtClean="0"/>
              <a:t>labwindows</a:t>
            </a:r>
            <a:r>
              <a:rPr lang="fr-FR" sz="3600" b="1" dirty="0" smtClean="0"/>
              <a:t> CVI </a:t>
            </a:r>
            <a:endParaRPr lang="fr-FR" sz="3600" b="1" dirty="0"/>
          </a:p>
        </p:txBody>
      </p:sp>
      <p:sp>
        <p:nvSpPr>
          <p:cNvPr id="90" name="ZoneTexte 89"/>
          <p:cNvSpPr txBox="1"/>
          <p:nvPr/>
        </p:nvSpPr>
        <p:spPr>
          <a:xfrm>
            <a:off x="460378" y="31429619"/>
            <a:ext cx="14444662" cy="7109608"/>
          </a:xfrm>
          <a:prstGeom prst="rect">
            <a:avLst/>
          </a:prstGeom>
          <a:noFill/>
        </p:spPr>
        <p:txBody>
          <a:bodyPr wrap="square" lIns="91409" tIns="45705" rIns="91409" bIns="45705" rtlCol="0">
            <a:spAutoFit/>
          </a:bodyPr>
          <a:lstStyle/>
          <a:p>
            <a:pPr algn="ctr"/>
            <a:r>
              <a:rPr lang="fr-FR" sz="8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 à gammes de concentrations</a:t>
            </a:r>
            <a:endParaRPr lang="fr-FR" sz="3200" b="1" dirty="0" smtClean="0"/>
          </a:p>
          <a:p>
            <a:r>
              <a:rPr lang="fr-FR" sz="3600" b="1" dirty="0" smtClean="0"/>
              <a:t>Monoxyde de Carbone : CO 1-1000 ppm</a:t>
            </a:r>
          </a:p>
          <a:p>
            <a:r>
              <a:rPr lang="fr-FR" sz="3600" b="1" dirty="0" smtClean="0"/>
              <a:t>Ammoniac NH3 : 1-10ppm</a:t>
            </a:r>
          </a:p>
          <a:p>
            <a:r>
              <a:rPr lang="fr-FR" sz="3600" b="1" dirty="0" smtClean="0"/>
              <a:t>Dioxyde de Carbonne CO2 : 1 - 2000ppm</a:t>
            </a:r>
          </a:p>
          <a:p>
            <a:r>
              <a:rPr lang="fr-FR" sz="3600" b="1" dirty="0" smtClean="0"/>
              <a:t>Dioxyde d’azote NO2 : 0.01 - 10ppm</a:t>
            </a:r>
          </a:p>
          <a:p>
            <a:r>
              <a:rPr lang="fr-FR" sz="3600" b="1" dirty="0" smtClean="0"/>
              <a:t>Acétaldéhyde  C2H4O : 0.1 - 10p</a:t>
            </a:r>
            <a:endParaRPr lang="fr-FR" sz="3600" b="1" dirty="0"/>
          </a:p>
          <a:p>
            <a:r>
              <a:rPr lang="fr-FR" sz="3600" b="1" dirty="0" smtClean="0"/>
              <a:t>Formaldéhyde CH2O : 0.05 - 1ppm</a:t>
            </a:r>
          </a:p>
          <a:p>
            <a:endParaRPr lang="fr-FR" sz="3200" b="1" dirty="0" smtClean="0"/>
          </a:p>
          <a:p>
            <a:endParaRPr lang="fr-FR" sz="3200" b="1" i="1" dirty="0" smtClean="0"/>
          </a:p>
          <a:p>
            <a:endParaRPr lang="fr-FR" sz="3200" b="1" dirty="0" smtClean="0"/>
          </a:p>
          <a:p>
            <a:endParaRPr lang="fr-FR" sz="3200" b="1" dirty="0" smtClean="0"/>
          </a:p>
          <a:p>
            <a:endParaRPr lang="fr-FR" sz="3200" b="1" dirty="0"/>
          </a:p>
        </p:txBody>
      </p:sp>
      <p:sp>
        <p:nvSpPr>
          <p:cNvPr id="91" name="Rectangle à coins arrondis 316"/>
          <p:cNvSpPr>
            <a:spLocks noChangeArrowheads="1"/>
          </p:cNvSpPr>
          <p:nvPr/>
        </p:nvSpPr>
        <p:spPr bwMode="auto">
          <a:xfrm>
            <a:off x="477341" y="31681105"/>
            <a:ext cx="14444663" cy="4762973"/>
          </a:xfrm>
          <a:prstGeom prst="roundRect">
            <a:avLst>
              <a:gd name="adj" fmla="val 5991"/>
            </a:avLst>
          </a:prstGeom>
          <a:noFill/>
          <a:ln w="63500" algn="ctr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13" tIns="45663" rIns="91313" bIns="45663"/>
          <a:lstStyle/>
          <a:p>
            <a:pPr algn="ctr" defTabSz="912515"/>
            <a:endParaRPr lang="en-US" sz="2300" dirty="0">
              <a:latin typeface="Times New Roman" pitchFamily="18" charset="0"/>
            </a:endParaRPr>
          </a:p>
        </p:txBody>
      </p:sp>
      <p:pic>
        <p:nvPicPr>
          <p:cNvPr id="92" name="Image 9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33" y="10132107"/>
            <a:ext cx="12546773" cy="311738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Rectangle 92"/>
          <p:cNvSpPr/>
          <p:nvPr/>
        </p:nvSpPr>
        <p:spPr>
          <a:xfrm>
            <a:off x="911832" y="13158879"/>
            <a:ext cx="131966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/>
              <a:t>Design du nouveau </a:t>
            </a:r>
            <a:r>
              <a:rPr lang="fr-FR" sz="3600" b="1" dirty="0" smtClean="0"/>
              <a:t>mono capteur </a:t>
            </a:r>
            <a:r>
              <a:rPr lang="fr-FR" sz="3600" b="1" dirty="0"/>
              <a:t>en vue de dessus (a), en vue de coupe (b) et du </a:t>
            </a:r>
            <a:r>
              <a:rPr lang="fr-FR" sz="3600" b="1" dirty="0" smtClean="0"/>
              <a:t>multi capteur</a:t>
            </a:r>
            <a:r>
              <a:rPr lang="fr-FR" sz="3600" dirty="0" smtClean="0"/>
              <a:t> </a:t>
            </a:r>
            <a:r>
              <a:rPr lang="fr-FR" sz="3600" b="1" dirty="0" smtClean="0"/>
              <a:t>(c)</a:t>
            </a:r>
            <a:endParaRPr lang="fr-FR" sz="3600" b="1" dirty="0"/>
          </a:p>
        </p:txBody>
      </p:sp>
      <p:sp>
        <p:nvSpPr>
          <p:cNvPr id="95" name="Rectangle 94"/>
          <p:cNvSpPr/>
          <p:nvPr/>
        </p:nvSpPr>
        <p:spPr>
          <a:xfrm>
            <a:off x="6592866" y="29828383"/>
            <a:ext cx="822212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400" b="1" i="1" dirty="0" smtClean="0"/>
              <a:t>Nouveau caisson étanche pour tester les cartes avec capteur de gaz </a:t>
            </a:r>
          </a:p>
          <a:p>
            <a:pPr algn="just"/>
            <a:r>
              <a:rPr lang="fr-FR" sz="3400" b="1" i="1" dirty="0" smtClean="0"/>
              <a:t> (systèmes embarqués)</a:t>
            </a:r>
            <a:endParaRPr lang="fr-FR" sz="3400" b="1" dirty="0"/>
          </a:p>
        </p:txBody>
      </p:sp>
      <p:pic>
        <p:nvPicPr>
          <p:cNvPr id="98" name="Image 9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04" y="25722171"/>
            <a:ext cx="6186028" cy="3442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Image 98" descr="C:\Users\ctalhi\AppData\Local\Temp\capteur1_SnO2-10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346" y="20092685"/>
            <a:ext cx="9565449" cy="6017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20" y="25505543"/>
            <a:ext cx="4273606" cy="34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ZoneTexte 100"/>
          <p:cNvSpPr txBox="1"/>
          <p:nvPr/>
        </p:nvSpPr>
        <p:spPr>
          <a:xfrm>
            <a:off x="615483" y="28928328"/>
            <a:ext cx="588733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 smtClean="0"/>
              <a:t>Systèmes embarqués : carte en cours de développement pour intégrer et piloter directement des capteurs de gaz du LAAS</a:t>
            </a:r>
            <a:endParaRPr lang="fr-FR" sz="3400" b="1" dirty="0"/>
          </a:p>
        </p:txBody>
      </p:sp>
      <p:sp>
        <p:nvSpPr>
          <p:cNvPr id="102" name="Flèche courbée vers le bas 101"/>
          <p:cNvSpPr/>
          <p:nvPr/>
        </p:nvSpPr>
        <p:spPr>
          <a:xfrm>
            <a:off x="4391308" y="25505543"/>
            <a:ext cx="3838846" cy="188580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3" name="Text Box 741"/>
          <p:cNvSpPr txBox="1">
            <a:spLocks noChangeArrowheads="1"/>
          </p:cNvSpPr>
          <p:nvPr/>
        </p:nvSpPr>
        <p:spPr bwMode="auto">
          <a:xfrm>
            <a:off x="24187981" y="25505543"/>
            <a:ext cx="4922124" cy="80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09" tIns="45705" rIns="91409" bIns="45705">
            <a:spAutoFit/>
          </a:bodyPr>
          <a:lstStyle>
            <a:lvl1pPr>
              <a:defRPr sz="8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82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82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8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8200">
                <a:solidFill>
                  <a:schemeClr val="tx1"/>
                </a:solidFill>
                <a:latin typeface="Calibri" pitchFamily="34" charset="0"/>
              </a:defRPr>
            </a:lvl5pPr>
            <a:lvl6pPr marL="8807450" indent="-6521450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</a:defRPr>
            </a:lvl6pPr>
            <a:lvl7pPr marL="9264650" indent="-6521450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</a:defRPr>
            </a:lvl7pPr>
            <a:lvl8pPr marL="9721850" indent="-6521450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</a:defRPr>
            </a:lvl8pPr>
            <a:lvl9pPr marL="10179050" indent="-6521450" fontAlgn="base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100"/>
            <a:r>
              <a:rPr lang="fr-FR" sz="2300" b="1" i="1" dirty="0" smtClean="0">
                <a:latin typeface="Arial" charset="0"/>
              </a:rPr>
              <a:t>Logiciel de pilotage du banc </a:t>
            </a:r>
          </a:p>
          <a:p>
            <a:pPr algn="r" defTabSz="914100"/>
            <a:r>
              <a:rPr lang="fr-FR" sz="2300" b="1" i="1" dirty="0" smtClean="0">
                <a:latin typeface="Arial" charset="0"/>
              </a:rPr>
              <a:t>de mesure</a:t>
            </a:r>
            <a:endParaRPr lang="en-US" sz="2300" b="1" i="1" dirty="0">
              <a:latin typeface="Arial" charset="0"/>
            </a:endParaRPr>
          </a:p>
        </p:txBody>
      </p:sp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8244" y="20528558"/>
            <a:ext cx="4881448" cy="489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Rectangle à coins arrondis 316"/>
          <p:cNvSpPr>
            <a:spLocks noChangeArrowheads="1"/>
          </p:cNvSpPr>
          <p:nvPr/>
        </p:nvSpPr>
        <p:spPr bwMode="auto">
          <a:xfrm>
            <a:off x="15432850" y="18847631"/>
            <a:ext cx="14185908" cy="9606528"/>
          </a:xfrm>
          <a:prstGeom prst="roundRect">
            <a:avLst>
              <a:gd name="adj" fmla="val 5991"/>
            </a:avLst>
          </a:prstGeom>
          <a:noFill/>
          <a:ln w="63500" algn="ctr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13" tIns="45663" rIns="91313" bIns="45663"/>
          <a:lstStyle/>
          <a:p>
            <a:pPr algn="ctr" defTabSz="912515"/>
            <a:endParaRPr lang="en-US" sz="2300" dirty="0">
              <a:latin typeface="Times New Roman" pitchFamily="18" charset="0"/>
            </a:endParaRPr>
          </a:p>
        </p:txBody>
      </p:sp>
      <p:sp>
        <p:nvSpPr>
          <p:cNvPr id="68" name="Rectangle à coins arrondis 316"/>
          <p:cNvSpPr>
            <a:spLocks noChangeArrowheads="1"/>
          </p:cNvSpPr>
          <p:nvPr/>
        </p:nvSpPr>
        <p:spPr bwMode="auto">
          <a:xfrm>
            <a:off x="460377" y="14926369"/>
            <a:ext cx="14444663" cy="16529068"/>
          </a:xfrm>
          <a:prstGeom prst="roundRect">
            <a:avLst>
              <a:gd name="adj" fmla="val 5991"/>
            </a:avLst>
          </a:prstGeom>
          <a:noFill/>
          <a:ln w="63500" algn="ctr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13" tIns="45663" rIns="91313" bIns="45663"/>
          <a:lstStyle/>
          <a:p>
            <a:pPr algn="ctr" defTabSz="912515"/>
            <a:endParaRPr lang="en-US" sz="2300" dirty="0">
              <a:latin typeface="Times New Roman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0316409" y="5093868"/>
            <a:ext cx="4515682" cy="12763501"/>
          </a:xfrm>
          <a:prstGeom prst="rect">
            <a:avLst/>
          </a:prstGeom>
        </p:spPr>
      </p:pic>
      <p:cxnSp>
        <p:nvCxnSpPr>
          <p:cNvPr id="45" name="Connecteur droit avec flèche 44"/>
          <p:cNvCxnSpPr/>
          <p:nvPr/>
        </p:nvCxnSpPr>
        <p:spPr>
          <a:xfrm>
            <a:off x="22692808" y="13396847"/>
            <a:ext cx="4309103" cy="3055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 flipH="1">
            <a:off x="16712515" y="29831786"/>
            <a:ext cx="1341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S</a:t>
            </a:r>
            <a:r>
              <a:rPr lang="fr-FR" sz="3600" b="1" dirty="0" smtClean="0"/>
              <a:t>urveillance </a:t>
            </a:r>
            <a:r>
              <a:rPr lang="fr-FR" sz="3600" b="1" dirty="0"/>
              <a:t>de gaz polluants/toxiques à très faible concentrations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5507814" y="26033748"/>
            <a:ext cx="141328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Exemple </a:t>
            </a:r>
            <a:r>
              <a:rPr lang="fr-FR" sz="3600" b="1" dirty="0"/>
              <a:t>de réponse temporelle d'un capteur de gaz SnO2 </a:t>
            </a:r>
            <a:r>
              <a:rPr lang="fr-FR" sz="3600" b="1" dirty="0" err="1"/>
              <a:t>nanoparticulaire</a:t>
            </a:r>
            <a:r>
              <a:rPr lang="fr-FR" sz="3600" b="1" dirty="0"/>
              <a:t> avec 2 injections de CO à 2 concentrations différentes et des retours à l'air. Capteur capable de détecter plusieurs gaz (...) à des concentrations très faibles (</a:t>
            </a:r>
            <a:r>
              <a:rPr lang="fr-FR" sz="3600" b="1" dirty="0" err="1"/>
              <a:t>qqs</a:t>
            </a:r>
            <a:r>
              <a:rPr lang="fr-FR" sz="3600" b="1" dirty="0"/>
              <a:t> 10ppb)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2157</TotalTime>
  <Words>366</Words>
  <Application>Microsoft Office PowerPoint</Application>
  <PresentationFormat>Personnalisé</PresentationFormat>
  <Paragraphs>53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Avenir Light</vt:lpstr>
      <vt:lpstr>Calibri</vt:lpstr>
      <vt:lpstr>HelveticaNeue LightCond</vt:lpstr>
      <vt:lpstr>Times New Roman</vt:lpstr>
      <vt:lpstr>Thème Office</vt:lpstr>
      <vt:lpstr>Présentation PowerPoint</vt:lpstr>
    </vt:vector>
  </TitlesOfParts>
  <Company>CNRS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dominique daurat</dc:creator>
  <cp:lastModifiedBy>Frederic Blanc</cp:lastModifiedBy>
  <cp:revision>57</cp:revision>
  <cp:lastPrinted>2022-06-27T08:37:37Z</cp:lastPrinted>
  <dcterms:created xsi:type="dcterms:W3CDTF">2013-11-26T13:20:32Z</dcterms:created>
  <dcterms:modified xsi:type="dcterms:W3CDTF">2022-06-27T09:04:36Z</dcterms:modified>
  <cp:contentStatus/>
</cp:coreProperties>
</file>