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7" autoAdjust="0"/>
    <p:restoredTop sz="89889" autoAdjust="0"/>
  </p:normalViewPr>
  <p:slideViewPr>
    <p:cSldViewPr snapToGrid="0" snapToObjects="1">
      <p:cViewPr>
        <p:scale>
          <a:sx n="99" d="100"/>
          <a:sy n="99" d="100"/>
        </p:scale>
        <p:origin x="-16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60896-E83D-3649-89FD-633A16916B45}" type="datetimeFigureOut">
              <a:rPr lang="fr-FR" smtClean="0"/>
              <a:t>12/05/16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9B696-6E79-6E4C-8396-5D05EDB61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3046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3AB8F-AEFE-5F4D-8BEB-427092A4F6F2}" type="datetimeFigureOut">
              <a:rPr lang="fr-FR" smtClean="0"/>
              <a:t>12/05/16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B9173-A111-794C-BE81-F999AF923B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086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r>
              <a:rPr lang="fr-FR"/>
              <a:t>----- Notes de la réunion (16/03/15 11:51) -----</a:t>
            </a:r>
          </a:p>
          <a:p>
            <a:r>
              <a:rPr lang="fr-FR"/>
              <a:t>- enlever study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B9173-A111-794C-BE81-F999AF923B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89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D4FB-C0BD-AF48-81AB-2DF12A5F0F0C}" type="datetime1">
              <a:rPr lang="fr-FR" smtClean="0"/>
              <a:t>12/05/16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02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4112-A52A-414E-B8D0-F1C4EA355282}" type="datetime1">
              <a:rPr lang="fr-FR" smtClean="0"/>
              <a:t>12/05/16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28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716B-A2D5-B142-A7C3-0756805F6131}" type="datetime1">
              <a:rPr lang="fr-FR" smtClean="0"/>
              <a:t>12/05/16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01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670F-2533-2048-9F4C-C2CB82ECEEEE}" type="datetime1">
              <a:rPr lang="fr-FR" smtClean="0"/>
              <a:t>12/05/16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86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B30-C80A-B245-8818-6E4B99C5D67C}" type="datetime1">
              <a:rPr lang="fr-FR" smtClean="0"/>
              <a:t>12/05/16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04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0C6F-9ED9-5A4A-AF60-CC577629E38E}" type="datetime1">
              <a:rPr lang="fr-FR" smtClean="0"/>
              <a:t>12/05/16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92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F704-036D-E24C-847D-0AFC52E964D8}" type="datetime1">
              <a:rPr lang="fr-FR" smtClean="0"/>
              <a:t>12/05/16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59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4D2-6217-7943-92D6-37D95869704C}" type="datetime1">
              <a:rPr lang="fr-FR" smtClean="0"/>
              <a:t>12/05/16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AF-E3C6-EF42-A046-8B1E800685AB}" type="datetime1">
              <a:rPr lang="fr-FR" smtClean="0"/>
              <a:t>12/05/16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3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1855-E704-C647-9A6D-1735217AE09F}" type="datetime1">
              <a:rPr lang="fr-FR" smtClean="0"/>
              <a:t>12/05/16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42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9ED4-4E55-F34B-B8EC-5851B0B36218}" type="datetime1">
              <a:rPr lang="fr-FR" smtClean="0"/>
              <a:t>12/05/16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31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94E6-859C-A44B-83B5-DB2263D57FDD}" type="datetime1">
              <a:rPr lang="fr-FR" smtClean="0"/>
              <a:t>12/05/16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02952" y="6356351"/>
            <a:ext cx="64104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  <a:latin typeface="Papyrus"/>
                <a:cs typeface="Papyrus"/>
              </a:defRPr>
            </a:lvl1pPr>
          </a:lstStyle>
          <a:p>
            <a:fld id="{63EDF80C-98B8-E44F-BBAE-8FF16F1C89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29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E46C0A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emf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HAZOP-UML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30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3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CPSELabs</a:t>
            </a:r>
            <a:r>
              <a:rPr lang="fr-FR" dirty="0" smtClean="0"/>
              <a:t> application – 1st </a:t>
            </a:r>
            <a:r>
              <a:rPr lang="fr-FR" dirty="0" err="1" smtClean="0"/>
              <a:t>exp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3023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With STERELA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HAZOP-UML Engineers training</a:t>
            </a:r>
          </a:p>
          <a:p>
            <a:r>
              <a:rPr lang="en-AU" dirty="0" smtClean="0"/>
              <a:t>HAZOP-UML @Application support</a:t>
            </a:r>
          </a:p>
          <a:p>
            <a:r>
              <a:rPr lang="en-AU" dirty="0" smtClean="0"/>
              <a:t>Input : Spec &amp; UML models</a:t>
            </a:r>
          </a:p>
          <a:p>
            <a:r>
              <a:rPr lang="en-AU" dirty="0" smtClean="0"/>
              <a:t>Outputs : Hazards , safety invariants, recommendations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 descr="Sans tit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8" y="2298700"/>
            <a:ext cx="1074606" cy="2247900"/>
          </a:xfrm>
          <a:prstGeom prst="rect">
            <a:avLst/>
          </a:prstGeom>
        </p:spPr>
      </p:pic>
      <p:pic>
        <p:nvPicPr>
          <p:cNvPr id="6" name="Image 5" descr="Sans titre 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4" y="2298700"/>
            <a:ext cx="2857500" cy="2247900"/>
          </a:xfrm>
          <a:prstGeom prst="rect">
            <a:avLst/>
          </a:prstGeom>
        </p:spPr>
      </p:pic>
      <p:pic>
        <p:nvPicPr>
          <p:cNvPr id="7" name="Image 6" descr="Sans titre 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06" y="2298700"/>
            <a:ext cx="3785123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HAZard</a:t>
            </a:r>
            <a:r>
              <a:rPr lang="fr-FR" dirty="0" smtClean="0"/>
              <a:t> </a:t>
            </a:r>
            <a:r>
              <a:rPr lang="fr-FR" dirty="0" err="1" smtClean="0"/>
              <a:t>OPerability</a:t>
            </a:r>
            <a:r>
              <a:rPr lang="fr-FR" dirty="0" smtClean="0"/>
              <a:t> (HAZOP)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032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Main </a:t>
            </a:r>
            <a:r>
              <a:rPr lang="fr-FR" sz="2800" dirty="0" err="1"/>
              <a:t>p</a:t>
            </a:r>
            <a:r>
              <a:rPr lang="fr-FR" sz="2800" dirty="0" err="1" smtClean="0"/>
              <a:t>rinciple</a:t>
            </a:r>
            <a:endParaRPr lang="fr-FR" sz="2800" dirty="0"/>
          </a:p>
          <a:p>
            <a:pPr lvl="1"/>
            <a:r>
              <a:rPr lang="fr-FR" sz="2400" dirty="0" smtClean="0"/>
              <a:t>System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 (ex. </a:t>
            </a:r>
            <a:r>
              <a:rPr lang="fr-FR" sz="2400" dirty="0" err="1" smtClean="0">
                <a:solidFill>
                  <a:schemeClr val="tx2"/>
                </a:solidFill>
              </a:rPr>
              <a:t>temperature</a:t>
            </a:r>
            <a:r>
              <a:rPr lang="fr-FR" sz="2400" dirty="0" smtClean="0"/>
              <a:t>)</a:t>
            </a:r>
            <a:endParaRPr lang="fr-FR" sz="2400" dirty="0"/>
          </a:p>
          <a:p>
            <a:pPr lvl="1"/>
            <a:r>
              <a:rPr lang="fr-FR" sz="2400" dirty="0" smtClean="0"/>
              <a:t>Guide-</a:t>
            </a:r>
            <a:r>
              <a:rPr lang="fr-FR" sz="2400" dirty="0" err="1" smtClean="0"/>
              <a:t>word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a </a:t>
            </a:r>
            <a:r>
              <a:rPr lang="fr-FR" sz="2400" dirty="0" err="1" smtClean="0"/>
              <a:t>generic</a:t>
            </a:r>
            <a:r>
              <a:rPr lang="fr-FR" sz="2400" dirty="0" smtClean="0"/>
              <a:t> </a:t>
            </a:r>
            <a:r>
              <a:rPr lang="fr-FR" sz="2400" dirty="0" err="1" smtClean="0"/>
              <a:t>list</a:t>
            </a:r>
            <a:endParaRPr lang="fr-FR" sz="2400" dirty="0"/>
          </a:p>
          <a:p>
            <a:pPr marL="914400" lvl="2" indent="0">
              <a:buNone/>
            </a:pPr>
            <a:r>
              <a:rPr lang="fr-FR" sz="2000" dirty="0"/>
              <a:t>(ex: </a:t>
            </a:r>
            <a:r>
              <a:rPr lang="fr-FR" sz="2000" dirty="0" smtClean="0"/>
              <a:t>more, </a:t>
            </a:r>
            <a:r>
              <a:rPr lang="fr-FR" sz="2000" dirty="0" err="1" smtClean="0"/>
              <a:t>less</a:t>
            </a:r>
            <a:r>
              <a:rPr lang="fr-FR" sz="2000" dirty="0" smtClean="0"/>
              <a:t>, etc…</a:t>
            </a:r>
            <a:r>
              <a:rPr lang="fr-FR" sz="2000" dirty="0"/>
              <a:t>)</a:t>
            </a:r>
          </a:p>
          <a:p>
            <a:pPr lvl="1"/>
            <a:r>
              <a:rPr lang="fr-FR" sz="2400" dirty="0" err="1" smtClean="0"/>
              <a:t>Deviation</a:t>
            </a:r>
            <a:r>
              <a:rPr lang="fr-FR" sz="2400" dirty="0" smtClean="0"/>
              <a:t> identification</a:t>
            </a:r>
          </a:p>
          <a:p>
            <a:pPr lvl="1"/>
            <a:r>
              <a:rPr lang="fr-FR" sz="2400" dirty="0" err="1" smtClean="0"/>
              <a:t>Consequences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 and </a:t>
            </a:r>
            <a:r>
              <a:rPr lang="fr-FR" sz="2400" dirty="0" err="1" smtClean="0"/>
              <a:t>recommendations</a:t>
            </a:r>
            <a:endParaRPr lang="fr-FR" sz="2400" dirty="0"/>
          </a:p>
          <a:p>
            <a:r>
              <a:rPr lang="fr-FR" sz="2800" dirty="0" smtClean="0"/>
              <a:t>Exemple</a:t>
            </a:r>
            <a:endParaRPr lang="fr-FR" sz="2800" dirty="0"/>
          </a:p>
          <a:p>
            <a:pPr lvl="1"/>
            <a:r>
              <a:rPr lang="fr-FR" sz="2400" dirty="0"/>
              <a:t> </a:t>
            </a:r>
            <a:r>
              <a:rPr lang="fr-FR" sz="2400" dirty="0" err="1" smtClean="0">
                <a:solidFill>
                  <a:schemeClr val="accent1"/>
                </a:solidFill>
              </a:rPr>
              <a:t>Temperature</a:t>
            </a:r>
            <a:r>
              <a:rPr lang="fr-FR" sz="2400" dirty="0"/>
              <a:t>  x  </a:t>
            </a:r>
            <a:r>
              <a:rPr lang="fr-FR" sz="2400" dirty="0" smtClean="0">
                <a:solidFill>
                  <a:schemeClr val="accent1"/>
                </a:solidFill>
              </a:rPr>
              <a:t>More</a:t>
            </a:r>
            <a:r>
              <a:rPr lang="fr-FR" sz="2400" dirty="0"/>
              <a:t>  =  </a:t>
            </a:r>
            <a:r>
              <a:rPr lang="fr-FR" sz="2400" dirty="0" err="1" smtClean="0">
                <a:solidFill>
                  <a:schemeClr val="accent2"/>
                </a:solidFill>
              </a:rPr>
              <a:t>temperature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too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high</a:t>
            </a:r>
            <a:r>
              <a:rPr lang="fr-FR" sz="2400" dirty="0"/>
              <a:t> 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47053" y="5400842"/>
            <a:ext cx="8756315" cy="1075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How to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</a:rPr>
              <a:t>identify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</a:rPr>
              <a:t>these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</a:rPr>
              <a:t>parameters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</a:rPr>
              <a:t>associated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</a:rPr>
              <a:t>deviations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659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0727" y="2482654"/>
            <a:ext cx="2994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HAZOP </a:t>
            </a:r>
            <a:r>
              <a:rPr lang="fr-FR" sz="2200" b="1" dirty="0" err="1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guidewords</a:t>
            </a:r>
            <a:endParaRPr lang="fr-FR" sz="2200" b="1" dirty="0">
              <a:solidFill>
                <a:schemeClr val="accent6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4675" y="578124"/>
            <a:ext cx="2520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UML </a:t>
            </a:r>
            <a:r>
              <a:rPr lang="fr-FR" sz="2200" b="1" dirty="0" err="1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diagrams</a:t>
            </a:r>
            <a:endParaRPr lang="fr-FR" sz="2200" b="1" dirty="0">
              <a:solidFill>
                <a:schemeClr val="accent6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64757" y="2224181"/>
            <a:ext cx="2085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Deviation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fr-FR" sz="2200" b="1" dirty="0" err="1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analysis</a:t>
            </a:r>
            <a:endParaRPr lang="fr-FR" sz="2200" b="1" dirty="0">
              <a:solidFill>
                <a:schemeClr val="accent6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0000" y="271662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Use case </a:t>
            </a:r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diagrams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7217" y="4534685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Sequence</a:t>
            </a: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diagrams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8281" y="621945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State </a:t>
            </a:r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diagrams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Égal 11"/>
          <p:cNvSpPr>
            <a:spLocks/>
          </p:cNvSpPr>
          <p:nvPr/>
        </p:nvSpPr>
        <p:spPr>
          <a:xfrm>
            <a:off x="6336245" y="3706492"/>
            <a:ext cx="360000" cy="354466"/>
          </a:xfrm>
          <a:prstGeom prst="mathEqual">
            <a:avLst>
              <a:gd name="adj1" fmla="val 23520"/>
              <a:gd name="adj2" fmla="val 17484"/>
            </a:avLst>
          </a:prstGeom>
          <a:solidFill>
            <a:srgbClr val="4F81B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13" name="Espace réservé du contenu 5" descr="HtabSD4.pdf"/>
          <p:cNvPicPr>
            <a:picLocks noChangeAspect="1"/>
          </p:cNvPicPr>
          <p:nvPr/>
        </p:nvPicPr>
        <p:blipFill>
          <a:blip r:embed="rId2"/>
          <a:srcRect l="2024" r="2024"/>
          <a:stretch>
            <a:fillRect/>
          </a:stretch>
        </p:blipFill>
        <p:spPr>
          <a:xfrm>
            <a:off x="6892636" y="3241971"/>
            <a:ext cx="1967311" cy="116581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4" name="Multiplication 13"/>
          <p:cNvSpPr/>
          <p:nvPr/>
        </p:nvSpPr>
        <p:spPr>
          <a:xfrm>
            <a:off x="2447183" y="3706492"/>
            <a:ext cx="360000" cy="354466"/>
          </a:xfrm>
          <a:prstGeom prst="mathMultiply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3</a:t>
            </a:fld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201148" y="4534685"/>
            <a:ext cx="1341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Table HAZOP-UML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83463" y="4811684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Generic</a:t>
            </a: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list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51" y="5041112"/>
            <a:ext cx="1720094" cy="123909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51" y="3139578"/>
            <a:ext cx="1819705" cy="139510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51" y="1178288"/>
            <a:ext cx="1727324" cy="151981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7201148" y="4880802"/>
            <a:ext cx="248641" cy="6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044699" y="4880802"/>
            <a:ext cx="220207" cy="6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rré corné 17"/>
          <p:cNvSpPr/>
          <p:nvPr/>
        </p:nvSpPr>
        <p:spPr>
          <a:xfrm>
            <a:off x="6992630" y="5515779"/>
            <a:ext cx="417036" cy="426478"/>
          </a:xfrm>
          <a:prstGeom prst="foldedCorner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6" name="Carré corné 25"/>
          <p:cNvSpPr/>
          <p:nvPr/>
        </p:nvSpPr>
        <p:spPr>
          <a:xfrm>
            <a:off x="8085916" y="5506302"/>
            <a:ext cx="417036" cy="426478"/>
          </a:xfrm>
          <a:prstGeom prst="foldedCorner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58747" y="596121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Hazards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612199" y="5954644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</a:rPr>
              <a:t>Recommendations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048106" y="0"/>
            <a:ext cx="2520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HAZOP-UML</a:t>
            </a:r>
            <a:endParaRPr lang="fr-FR" sz="2200" b="1" dirty="0">
              <a:solidFill>
                <a:schemeClr val="accent6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08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HAZOP-UML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727" y="3241971"/>
            <a:ext cx="3192663" cy="15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 animBg="1"/>
      <p:bldP spid="14" grpId="0" animBg="1"/>
      <p:bldP spid="21" grpId="0"/>
      <p:bldP spid="22" grpId="0"/>
      <p:bldP spid="18" grpId="0" animBg="1"/>
      <p:bldP spid="26" grpId="0" animBg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Deviation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" y="344312"/>
            <a:ext cx="4114800" cy="29718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0406" r="79858"/>
          <a:stretch/>
        </p:blipFill>
        <p:spPr>
          <a:xfrm>
            <a:off x="174606" y="4531359"/>
            <a:ext cx="1806595" cy="2733805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1198449" y="1208865"/>
            <a:ext cx="3015429" cy="4879896"/>
            <a:chOff x="3117560" y="3803764"/>
            <a:chExt cx="3015429" cy="4879896"/>
          </a:xfrm>
        </p:grpSpPr>
        <p:grpSp>
          <p:nvGrpSpPr>
            <p:cNvPr id="13" name="Grouper 12"/>
            <p:cNvGrpSpPr/>
            <p:nvPr/>
          </p:nvGrpSpPr>
          <p:grpSpPr>
            <a:xfrm>
              <a:off x="4189757" y="3803764"/>
              <a:ext cx="1943232" cy="3704200"/>
              <a:chOff x="3966237" y="3942336"/>
              <a:chExt cx="1943232" cy="3704200"/>
            </a:xfrm>
          </p:grpSpPr>
          <p:sp>
            <p:nvSpPr>
              <p:cNvPr id="10" name="Flèche vers la droite 9"/>
              <p:cNvSpPr/>
              <p:nvPr/>
            </p:nvSpPr>
            <p:spPr>
              <a:xfrm rot="6774864">
                <a:off x="2504150" y="5950541"/>
                <a:ext cx="3158082" cy="23390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28313" y="3942336"/>
                <a:ext cx="1281156" cy="71927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27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117560" y="7312594"/>
              <a:ext cx="782752" cy="137106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r="2039" b="64925"/>
          <a:stretch/>
        </p:blipFill>
        <p:spPr>
          <a:xfrm>
            <a:off x="174606" y="3334025"/>
            <a:ext cx="8786514" cy="1377811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2653320" y="1070102"/>
            <a:ext cx="6490680" cy="2507763"/>
            <a:chOff x="3166762" y="1092812"/>
            <a:chExt cx="6490680" cy="2507763"/>
          </a:xfrm>
        </p:grpSpPr>
        <p:sp>
          <p:nvSpPr>
            <p:cNvPr id="7" name="Rectangle 6"/>
            <p:cNvSpPr/>
            <p:nvPr/>
          </p:nvSpPr>
          <p:spPr>
            <a:xfrm>
              <a:off x="3166762" y="1092812"/>
              <a:ext cx="6490680" cy="250776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6762" y="1092812"/>
              <a:ext cx="6490680" cy="2507763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8" name="Grouper 17"/>
          <p:cNvGrpSpPr/>
          <p:nvPr/>
        </p:nvGrpSpPr>
        <p:grpSpPr>
          <a:xfrm>
            <a:off x="1981201" y="1493521"/>
            <a:ext cx="2550159" cy="4236718"/>
            <a:chOff x="1981201" y="1493521"/>
            <a:chExt cx="2550159" cy="4236718"/>
          </a:xfrm>
        </p:grpSpPr>
        <p:sp>
          <p:nvSpPr>
            <p:cNvPr id="11" name="Flèche vers la droite 10"/>
            <p:cNvSpPr/>
            <p:nvPr/>
          </p:nvSpPr>
          <p:spPr>
            <a:xfrm rot="7099616">
              <a:off x="1171430" y="3302844"/>
              <a:ext cx="3782995" cy="1657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4631" y="1493521"/>
              <a:ext cx="716729" cy="21835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81201" y="5088520"/>
              <a:ext cx="406399" cy="64171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387600" y="4717695"/>
            <a:ext cx="6299200" cy="1371066"/>
          </a:xfrm>
          <a:prstGeom prst="rect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264978" y="746667"/>
            <a:ext cx="314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E46C0A"/>
                </a:solidFill>
                <a:latin typeface="Avenir Book"/>
                <a:cs typeface="Avenir Book"/>
              </a:rPr>
              <a:t>Guidewords</a:t>
            </a:r>
            <a:r>
              <a:rPr lang="fr-FR" dirty="0" smtClean="0">
                <a:solidFill>
                  <a:srgbClr val="E46C0A"/>
                </a:solidFill>
                <a:latin typeface="Avenir Book"/>
                <a:cs typeface="Avenir Book"/>
              </a:rPr>
              <a:t> for UML </a:t>
            </a:r>
            <a:r>
              <a:rPr lang="fr-FR" dirty="0" err="1" smtClean="0">
                <a:solidFill>
                  <a:srgbClr val="E46C0A"/>
                </a:solidFill>
                <a:latin typeface="Avenir Book"/>
                <a:cs typeface="Avenir Book"/>
              </a:rPr>
              <a:t>models</a:t>
            </a:r>
            <a:endParaRPr lang="fr-FR" dirty="0">
              <a:solidFill>
                <a:srgbClr val="E46C0A"/>
              </a:solidFill>
              <a:latin typeface="Avenir Book"/>
              <a:cs typeface="Avenir Book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45129" y="3589634"/>
            <a:ext cx="157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HAZOP Table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530384" y="27002"/>
            <a:ext cx="66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UML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/>
          <a:srcRect l="19721" t="30936" r="75325" b="-530"/>
          <a:stretch/>
        </p:blipFill>
        <p:spPr>
          <a:xfrm>
            <a:off x="1943289" y="4550313"/>
            <a:ext cx="444311" cy="27338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/>
          <a:srcRect l="24576" t="33743" r="742" b="-7703"/>
          <a:stretch/>
        </p:blipFill>
        <p:spPr>
          <a:xfrm>
            <a:off x="2379910" y="4655040"/>
            <a:ext cx="6698570" cy="29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4" grpId="1"/>
      <p:bldP spid="25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7660"/>
          </a:xfrm>
        </p:spPr>
        <p:txBody>
          <a:bodyPr/>
          <a:lstStyle/>
          <a:p>
            <a:r>
              <a:rPr lang="fr-FR" dirty="0" smtClean="0"/>
              <a:t>UML </a:t>
            </a:r>
            <a:r>
              <a:rPr lang="fr-FR" dirty="0" err="1" smtClean="0"/>
              <a:t>metamodel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456293" cy="40163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19" y="4260849"/>
            <a:ext cx="3322481" cy="25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Message </a:t>
            </a:r>
            <a:r>
              <a:rPr lang="fr-FR" i="1" dirty="0" err="1" smtClean="0"/>
              <a:t>guidewords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53" y="1143000"/>
            <a:ext cx="6514241" cy="54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Previous</a:t>
            </a:r>
            <a:r>
              <a:rPr lang="fr-FR" dirty="0" smtClean="0"/>
              <a:t> applications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65103" y="1316491"/>
            <a:ext cx="482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000" dirty="0" smtClean="0"/>
              <a:t>ANR</a:t>
            </a:r>
            <a:r>
              <a:rPr lang="fr-FR" sz="2000" dirty="0"/>
              <a:t>-MIRAS </a:t>
            </a:r>
            <a:r>
              <a:rPr lang="fr-FR" sz="2000" dirty="0" smtClean="0"/>
              <a:t>(2009-2013) </a:t>
            </a:r>
            <a:r>
              <a:rPr lang="fr-FR" sz="2000" i="1" dirty="0" smtClean="0"/>
              <a:t>Multimodal </a:t>
            </a:r>
            <a:r>
              <a:rPr lang="fr-FR" sz="2000" b="1" i="1" dirty="0"/>
              <a:t>Interactive Robot of Assistance </a:t>
            </a:r>
            <a:r>
              <a:rPr lang="fr-FR" sz="2000" i="1" dirty="0"/>
              <a:t>in </a:t>
            </a:r>
            <a:r>
              <a:rPr lang="fr-FR" sz="2000" i="1" dirty="0" err="1" smtClean="0"/>
              <a:t>Strolling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FP6</a:t>
            </a:r>
            <a:r>
              <a:rPr lang="fr-FR" sz="2000" dirty="0"/>
              <a:t>-</a:t>
            </a:r>
            <a:r>
              <a:rPr lang="fr-FR" sz="2000" dirty="0" smtClean="0"/>
              <a:t>PHRIENDS (</a:t>
            </a:r>
            <a:r>
              <a:rPr lang="fr-FR" sz="2000" dirty="0"/>
              <a:t>2006-2009)</a:t>
            </a:r>
            <a:r>
              <a:rPr lang="fr-FR" sz="2000" dirty="0" smtClean="0"/>
              <a:t> : </a:t>
            </a:r>
            <a:r>
              <a:rPr lang="fr-FR" sz="2000" i="1" dirty="0" err="1" smtClean="0"/>
              <a:t>Physical</a:t>
            </a:r>
            <a:r>
              <a:rPr lang="fr-FR" sz="2000" i="1" dirty="0" smtClean="0"/>
              <a:t> </a:t>
            </a:r>
            <a:r>
              <a:rPr lang="fr-FR" sz="2000" i="1" dirty="0" err="1"/>
              <a:t>Human</a:t>
            </a:r>
            <a:r>
              <a:rPr lang="fr-FR" sz="2000" i="1" dirty="0"/>
              <a:t>-Robot Interaction: </a:t>
            </a:r>
            <a:r>
              <a:rPr lang="fr-FR" sz="2000" i="1" dirty="0" err="1"/>
              <a:t>depENDability</a:t>
            </a:r>
            <a:r>
              <a:rPr lang="fr-FR" sz="2000" i="1" dirty="0"/>
              <a:t> and </a:t>
            </a:r>
            <a:r>
              <a:rPr lang="fr-FR" sz="2000" i="1" dirty="0" err="1" smtClean="0"/>
              <a:t>Safety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FP7</a:t>
            </a:r>
            <a:r>
              <a:rPr lang="fr-FR" sz="2000" dirty="0"/>
              <a:t>-SAPHARI (2011-2015) </a:t>
            </a:r>
            <a:r>
              <a:rPr lang="fr-FR" sz="2000" i="1" dirty="0" err="1"/>
              <a:t>Safe</a:t>
            </a:r>
            <a:r>
              <a:rPr lang="fr-FR" sz="2000" i="1" dirty="0"/>
              <a:t> and </a:t>
            </a:r>
            <a:r>
              <a:rPr lang="fr-FR" sz="2000" i="1" dirty="0" err="1"/>
              <a:t>Autonomous</a:t>
            </a:r>
            <a:r>
              <a:rPr lang="fr-FR" sz="2000" i="1" dirty="0"/>
              <a:t> </a:t>
            </a:r>
            <a:r>
              <a:rPr lang="fr-FR" sz="2000" i="1" dirty="0" err="1"/>
              <a:t>Physical</a:t>
            </a:r>
            <a:r>
              <a:rPr lang="fr-FR" sz="2000" i="1" dirty="0"/>
              <a:t> </a:t>
            </a:r>
            <a:r>
              <a:rPr lang="fr-FR" sz="2000" i="1" dirty="0" err="1"/>
              <a:t>Human-Aware</a:t>
            </a:r>
            <a:r>
              <a:rPr lang="fr-FR" sz="2000" i="1" dirty="0"/>
              <a:t> Robot Interaction</a:t>
            </a:r>
            <a:r>
              <a:rPr lang="fr-FR" sz="2000" dirty="0"/>
              <a:t>.  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7</a:t>
            </a:fld>
            <a:endParaRPr lang="fr-FR"/>
          </a:p>
        </p:txBody>
      </p:sp>
      <p:pic>
        <p:nvPicPr>
          <p:cNvPr id="5" name="Grafik 21" descr="0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102" y="4645660"/>
            <a:ext cx="2612207" cy="193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omniro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967531"/>
            <a:ext cx="1722947" cy="1999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logophriend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3185639"/>
            <a:ext cx="1143183" cy="781866"/>
          </a:xfrm>
          <a:prstGeom prst="rect">
            <a:avLst/>
          </a:prstGeom>
        </p:spPr>
      </p:pic>
      <p:pic>
        <p:nvPicPr>
          <p:cNvPr id="9" name="Immagine 7" descr="SAPHARI_logo_portrai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4460240"/>
            <a:ext cx="914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060" y="1836806"/>
            <a:ext cx="1223091" cy="662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63" y="1143000"/>
            <a:ext cx="1545590" cy="188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31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HAZOP-UML </a:t>
            </a:r>
            <a:r>
              <a:rPr lang="fr-FR" dirty="0" err="1" smtClean="0"/>
              <a:t>Complexity</a:t>
            </a:r>
            <a:r>
              <a:rPr lang="fr-FR" dirty="0" smtClean="0"/>
              <a:t> </a:t>
            </a:r>
            <a:r>
              <a:rPr lang="fr-FR" dirty="0" err="1" smtClean="0"/>
              <a:t>measures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 descr="sta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5" y="1142999"/>
            <a:ext cx="8475507" cy="47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HAZOP-UML -</a:t>
            </a:r>
            <a:r>
              <a:rPr lang="fr-FR" dirty="0" err="1" smtClean="0"/>
              <a:t>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GB" sz="2800" dirty="0" smtClean="0"/>
              <a:t>Applicability: </a:t>
            </a:r>
            <a:r>
              <a:rPr lang="en-GB" sz="2400" dirty="0" smtClean="0"/>
              <a:t>model based systematic analysis / few </a:t>
            </a:r>
            <a:r>
              <a:rPr lang="en-GB" sz="2400" dirty="0" err="1" smtClean="0"/>
              <a:t>ressources</a:t>
            </a:r>
            <a:r>
              <a:rPr lang="en-GB" sz="2400" dirty="0" smtClean="0"/>
              <a:t> / controlled complexity</a:t>
            </a:r>
          </a:p>
          <a:p>
            <a:pPr>
              <a:buFont typeface="Wingdings" charset="2"/>
              <a:buChar char="ü"/>
            </a:pPr>
            <a:endParaRPr lang="en-GB" sz="2800" dirty="0" smtClean="0"/>
          </a:p>
          <a:p>
            <a:pPr>
              <a:buFont typeface="Wingdings" charset="2"/>
              <a:buChar char="ü"/>
            </a:pPr>
            <a:r>
              <a:rPr lang="en-GB" sz="2800" dirty="0" smtClean="0"/>
              <a:t>Validity: </a:t>
            </a:r>
            <a:r>
              <a:rPr lang="en-GB" sz="2400" dirty="0" smtClean="0"/>
              <a:t>has been compared to classic Preliminary Hazard Analysis</a:t>
            </a:r>
          </a:p>
          <a:p>
            <a:pPr>
              <a:buFont typeface="Wingdings" charset="2"/>
              <a:buChar char="ü"/>
            </a:pPr>
            <a:endParaRPr lang="en-GB" sz="2400" dirty="0" smtClean="0"/>
          </a:p>
          <a:p>
            <a:pPr>
              <a:buFont typeface="Wingdings" charset="2"/>
              <a:buChar char="ü"/>
            </a:pPr>
            <a:r>
              <a:rPr lang="en-GB" sz="2800" dirty="0" smtClean="0"/>
              <a:t>Usability: </a:t>
            </a:r>
            <a:r>
              <a:rPr lang="en-GB" sz="2400" dirty="0" smtClean="0"/>
              <a:t>Simple / first step of the dev. Process / share models with system developers</a:t>
            </a:r>
          </a:p>
          <a:p>
            <a:pPr>
              <a:buFont typeface="Wingdings" charset="2"/>
              <a:buChar char="ü"/>
            </a:pPr>
            <a:endParaRPr lang="en-GB" sz="2400" dirty="0" smtClean="0"/>
          </a:p>
          <a:p>
            <a:pPr>
              <a:buFont typeface="Wingdings" charset="2"/>
              <a:buChar char="ü"/>
            </a:pPr>
            <a:r>
              <a:rPr lang="en-GB" sz="2800" dirty="0" smtClean="0"/>
              <a:t>Transferability: no specific tool / already transferred to several </a:t>
            </a:r>
            <a:r>
              <a:rPr lang="en-GB" sz="2800" dirty="0" err="1" smtClean="0"/>
              <a:t>indus</a:t>
            </a:r>
            <a:r>
              <a:rPr lang="en-GB" sz="2800" dirty="0" smtClean="0"/>
              <a:t> &amp; research partners</a:t>
            </a:r>
            <a:endParaRPr lang="en-GB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F80C-98B8-E44F-BBAE-8FF16F1C899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10652</TotalTime>
  <Words>280</Words>
  <Application>Microsoft Macintosh PowerPoint</Application>
  <PresentationFormat>Présentation à l'écran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HAZOP-UML overview</vt:lpstr>
      <vt:lpstr>HAZard OPerability (HAZOP)</vt:lpstr>
      <vt:lpstr>HAZOP-UML</vt:lpstr>
      <vt:lpstr>Deviation analysis</vt:lpstr>
      <vt:lpstr>UML metamodel</vt:lpstr>
      <vt:lpstr>Message guidewords</vt:lpstr>
      <vt:lpstr>Previous applications</vt:lpstr>
      <vt:lpstr>HAZOP-UML Complexity measures</vt:lpstr>
      <vt:lpstr>HAZOP-UML -ity</vt:lpstr>
      <vt:lpstr>Questions</vt:lpstr>
      <vt:lpstr>CPSELabs application – 1st exp</vt:lpstr>
    </vt:vector>
  </TitlesOfParts>
  <Company>LAAS-CNRS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et justification de la sécurité de systèmes robotiques en interaction physique avec l’humain</dc:title>
  <dc:creator>Quynh Anh DO HOANG</dc:creator>
  <cp:lastModifiedBy>Jeremie Guiochet</cp:lastModifiedBy>
  <cp:revision>481</cp:revision>
  <cp:lastPrinted>2015-12-07T12:02:50Z</cp:lastPrinted>
  <dcterms:created xsi:type="dcterms:W3CDTF">2015-02-20T07:25:35Z</dcterms:created>
  <dcterms:modified xsi:type="dcterms:W3CDTF">2016-05-12T12:54:06Z</dcterms:modified>
</cp:coreProperties>
</file>