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8" r:id="rId3"/>
    <p:sldId id="266" r:id="rId4"/>
    <p:sldId id="267" r:id="rId5"/>
    <p:sldId id="268" r:id="rId6"/>
    <p:sldId id="269" r:id="rId7"/>
    <p:sldId id="270" r:id="rId8"/>
    <p:sldId id="271" r:id="rId9"/>
    <p:sldId id="273" r:id="rId10"/>
    <p:sldId id="272" r:id="rId11"/>
    <p:sldId id="274" r:id="rId12"/>
    <p:sldId id="265" r:id="rId1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47" autoAdjust="0"/>
    <p:restoredTop sz="90016" autoAdjust="0"/>
  </p:normalViewPr>
  <p:slideViewPr>
    <p:cSldViewPr snapToGrid="0" snapToObjects="1">
      <p:cViewPr>
        <p:scale>
          <a:sx n="99" d="100"/>
          <a:sy n="99" d="100"/>
        </p:scale>
        <p:origin x="-1576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60896-E83D-3649-89FD-633A16916B45}" type="datetimeFigureOut">
              <a:rPr lang="fr-FR" smtClean="0"/>
              <a:t>12/05/16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9B696-6E79-6E4C-8396-5D05EDB61D2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3046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3AB8F-AEFE-5F4D-8BEB-427092A4F6F2}" type="datetimeFigureOut">
              <a:rPr lang="fr-FR" smtClean="0"/>
              <a:t>12/05/16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B9173-A111-794C-BE81-F999AF923BE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0865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r>
              <a:rPr lang="fr-FR"/>
              <a:t>----- Notes de la réunion (13/03/15 19:36) -----</a:t>
            </a:r>
          </a:p>
          <a:p>
            <a:r>
              <a:rPr lang="fr-FR"/>
              <a:t>qui permet une traçabilité.</a:t>
            </a:r>
          </a:p>
          <a:p>
            <a:r>
              <a:rPr lang="fr-FR"/>
              <a:t>----- Notes de la réunion (16/03/15 11:51) -----</a:t>
            </a:r>
          </a:p>
          <a:p>
            <a:r>
              <a:rPr lang="fr-FR"/>
              <a:t>faire apparaître des tables</a:t>
            </a:r>
          </a:p>
          <a:p>
            <a:endParaRPr lang="fr-FR"/>
          </a:p>
          <a:p>
            <a:r>
              <a:rPr lang="fr-FR"/>
              <a:t>raccourcir les tables</a:t>
            </a:r>
          </a:p>
          <a:p>
            <a:endParaRPr lang="fr-FR"/>
          </a:p>
          <a:p>
            <a:r>
              <a:rPr lang="fr-FR"/>
              <a:t>on présentera les résultats ultérieurement lors de la présentation du cas d'étude</a:t>
            </a: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B9173-A111-794C-BE81-F999AF923BE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9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D4FB-C0BD-AF48-81AB-2DF12A5F0F0C}" type="datetime1">
              <a:rPr lang="fr-FR" smtClean="0"/>
              <a:t>12/05/16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302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112-A52A-414E-B8D0-F1C4EA355282}" type="datetime1">
              <a:rPr lang="fr-FR" smtClean="0"/>
              <a:t>12/05/16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28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716B-A2D5-B142-A7C3-0756805F6131}" type="datetime1">
              <a:rPr lang="fr-FR" smtClean="0"/>
              <a:t>12/05/16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01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670F-2533-2048-9F4C-C2CB82ECEEEE}" type="datetime1">
              <a:rPr lang="fr-FR" smtClean="0"/>
              <a:t>12/05/16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86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72B30-C80A-B245-8818-6E4B99C5D67C}" type="datetime1">
              <a:rPr lang="fr-FR" smtClean="0"/>
              <a:t>12/05/16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04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0C6F-9ED9-5A4A-AF60-CC577629E38E}" type="datetime1">
              <a:rPr lang="fr-FR" smtClean="0"/>
              <a:t>12/05/16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92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F704-036D-E24C-847D-0AFC52E964D8}" type="datetime1">
              <a:rPr lang="fr-FR" smtClean="0"/>
              <a:t>12/05/16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59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54D2-6217-7943-92D6-37D95869704C}" type="datetime1">
              <a:rPr lang="fr-FR" smtClean="0"/>
              <a:t>12/05/16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51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ED4AF-E3C6-EF42-A046-8B1E800685AB}" type="datetime1">
              <a:rPr lang="fr-FR" smtClean="0"/>
              <a:t>12/05/16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3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855-E704-C647-9A6D-1735217AE09F}" type="datetime1">
              <a:rPr lang="fr-FR" smtClean="0"/>
              <a:t>12/05/16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42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9ED4-4E55-F34B-B8EC-5851B0B36218}" type="datetime1">
              <a:rPr lang="fr-FR" smtClean="0"/>
              <a:t>12/05/16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31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94E6-859C-A44B-83B5-DB2263D57FDD}" type="datetime1">
              <a:rPr lang="fr-FR" smtClean="0"/>
              <a:t>12/05/16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502952" y="6356351"/>
            <a:ext cx="641048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  <a:latin typeface="Papyrus"/>
                <a:cs typeface="Papyrus"/>
              </a:defRPr>
            </a:lvl1pPr>
          </a:lstStyle>
          <a:p>
            <a:fld id="{63EDF80C-98B8-E44F-BBAE-8FF16F1C899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29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E46C0A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2">
              <a:lumMod val="25000"/>
            </a:schemeClr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2">
              <a:lumMod val="25000"/>
            </a:schemeClr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HAZOP-UML in action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30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HAZOP-UML outputs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10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28" y="973875"/>
            <a:ext cx="6921776" cy="26307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053" y="3604581"/>
            <a:ext cx="5632189" cy="30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3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HAZOP-UML outputs, </a:t>
            </a:r>
            <a:r>
              <a:rPr lang="fr-FR" dirty="0" err="1" smtClean="0"/>
              <a:t>tracability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11</a:t>
            </a:fld>
            <a:endParaRPr lang="fr-FR"/>
          </a:p>
        </p:txBody>
      </p:sp>
      <p:sp>
        <p:nvSpPr>
          <p:cNvPr id="11" name="Espace réservé du texte 4"/>
          <p:cNvSpPr txBox="1">
            <a:spLocks/>
          </p:cNvSpPr>
          <p:nvPr/>
        </p:nvSpPr>
        <p:spPr>
          <a:xfrm>
            <a:off x="585217" y="1600201"/>
            <a:ext cx="4002172" cy="125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>
                <a:solidFill>
                  <a:schemeClr val="bg2">
                    <a:lumMod val="25000"/>
                  </a:schemeClr>
                </a:solidFill>
              </a:rPr>
              <a:t>HAZOP-UML Tables</a:t>
            </a:r>
          </a:p>
          <a:p>
            <a:r>
              <a:rPr lang="fr-FR" sz="2000" dirty="0" err="1" smtClean="0">
                <a:solidFill>
                  <a:schemeClr val="bg2">
                    <a:lumMod val="25000"/>
                  </a:schemeClr>
                </a:solidFill>
              </a:rPr>
              <a:t>Hazards</a:t>
            </a:r>
            <a:r>
              <a:rPr lang="fr-FR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bg2">
                    <a:lumMod val="25000"/>
                  </a:schemeClr>
                </a:solidFill>
              </a:rPr>
              <a:t>list</a:t>
            </a:r>
            <a:endParaRPr lang="fr-FR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sz="2000" dirty="0" smtClean="0">
                <a:solidFill>
                  <a:schemeClr val="bg2">
                    <a:lumMod val="25000"/>
                  </a:schemeClr>
                </a:solidFill>
              </a:rPr>
              <a:t>Recommandations </a:t>
            </a:r>
            <a:r>
              <a:rPr lang="fr-FR" sz="2000" dirty="0" err="1" smtClean="0">
                <a:solidFill>
                  <a:schemeClr val="bg2">
                    <a:lumMod val="25000"/>
                  </a:schemeClr>
                </a:solidFill>
              </a:rPr>
              <a:t>list</a:t>
            </a:r>
            <a:endParaRPr lang="fr-FR" sz="20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Image 4" descr="tableHAZ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739" y="1327962"/>
            <a:ext cx="3378053" cy="20373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01460" y="2134609"/>
            <a:ext cx="240403" cy="1230671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598803" y="2134609"/>
            <a:ext cx="264443" cy="1230671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MIRAS_re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39" y="4081340"/>
            <a:ext cx="4769481" cy="325673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225452" y="4122555"/>
            <a:ext cx="593520" cy="320379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797109" y="4122555"/>
            <a:ext cx="406401" cy="3203798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 descr="MIRAS_dang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5" y="4081341"/>
            <a:ext cx="3637344" cy="32523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12992" y="4124514"/>
            <a:ext cx="963645" cy="320913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74515" y="4117215"/>
            <a:ext cx="432057" cy="3209138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8053294" y="2698973"/>
            <a:ext cx="678228" cy="1753498"/>
          </a:xfrm>
          <a:prstGeom prst="straightConnector1">
            <a:avLst/>
          </a:prstGeom>
          <a:solidFill>
            <a:schemeClr val="accent2">
              <a:alpha val="30000"/>
            </a:schemeClr>
          </a:solidFill>
          <a:ln w="38100" cmpd="sng">
            <a:solidFill>
              <a:srgbClr val="C0504D"/>
            </a:solidFill>
            <a:headEnd type="none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585217" y="2483509"/>
            <a:ext cx="8146304" cy="1968962"/>
          </a:xfrm>
          <a:prstGeom prst="straightConnector1">
            <a:avLst/>
          </a:prstGeom>
          <a:solidFill>
            <a:schemeClr val="accent2">
              <a:alpha val="30000"/>
            </a:schemeClr>
          </a:solidFill>
          <a:ln w="38100" cmpd="sng">
            <a:solidFill>
              <a:srgbClr val="C0504D"/>
            </a:solidFill>
            <a:headEnd type="none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3674043" y="3095881"/>
            <a:ext cx="1984436" cy="2041240"/>
          </a:xfrm>
          <a:prstGeom prst="straightConnector1">
            <a:avLst/>
          </a:prstGeom>
          <a:solidFill>
            <a:schemeClr val="accent2">
              <a:alpha val="30000"/>
            </a:schemeClr>
          </a:solidFill>
          <a:ln w="38100" cmpd="sng">
            <a:solidFill>
              <a:schemeClr val="accent3">
                <a:lumMod val="75000"/>
              </a:schemeClr>
            </a:solidFill>
            <a:headEnd type="none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5570013" y="2483509"/>
            <a:ext cx="3028790" cy="2653612"/>
          </a:xfrm>
          <a:prstGeom prst="straightConnector1">
            <a:avLst/>
          </a:prstGeom>
          <a:solidFill>
            <a:schemeClr val="accent2">
              <a:alpha val="30000"/>
            </a:schemeClr>
          </a:solidFill>
          <a:ln w="38100" cmpd="sng">
            <a:solidFill>
              <a:schemeClr val="accent3">
                <a:lumMod val="75000"/>
              </a:schemeClr>
            </a:solidFill>
            <a:headEnd type="none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Vague 13"/>
          <p:cNvSpPr/>
          <p:nvPr/>
        </p:nvSpPr>
        <p:spPr>
          <a:xfrm>
            <a:off x="166115" y="5529628"/>
            <a:ext cx="3922924" cy="1653445"/>
          </a:xfrm>
          <a:prstGeom prst="wave">
            <a:avLst>
              <a:gd name="adj1" fmla="val 7078"/>
              <a:gd name="adj2" fmla="val -6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r 8"/>
          <p:cNvGrpSpPr/>
          <p:nvPr/>
        </p:nvGrpSpPr>
        <p:grpSpPr>
          <a:xfrm>
            <a:off x="806572" y="2134610"/>
            <a:ext cx="6297957" cy="3545596"/>
            <a:chOff x="806572" y="2134610"/>
            <a:chExt cx="6297957" cy="3545596"/>
          </a:xfrm>
        </p:grpSpPr>
        <p:sp>
          <p:nvSpPr>
            <p:cNvPr id="25" name="Rectangle 24"/>
            <p:cNvSpPr/>
            <p:nvPr/>
          </p:nvSpPr>
          <p:spPr>
            <a:xfrm>
              <a:off x="6512784" y="2134610"/>
              <a:ext cx="591745" cy="1196592"/>
            </a:xfrm>
            <a:prstGeom prst="rect">
              <a:avLst/>
            </a:prstGeom>
            <a:solidFill>
              <a:srgbClr val="F79646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06572" y="4263729"/>
              <a:ext cx="1651252" cy="1416477"/>
            </a:xfrm>
            <a:prstGeom prst="rect">
              <a:avLst/>
            </a:prstGeom>
            <a:solidFill>
              <a:srgbClr val="F79646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0" name="Connecteur droit avec flèche 29"/>
            <p:cNvCxnSpPr/>
            <p:nvPr/>
          </p:nvCxnSpPr>
          <p:spPr>
            <a:xfrm flipH="1">
              <a:off x="2136589" y="2698973"/>
              <a:ext cx="4672068" cy="1753498"/>
            </a:xfrm>
            <a:prstGeom prst="straightConnector1">
              <a:avLst/>
            </a:prstGeom>
            <a:solidFill>
              <a:schemeClr val="accent2">
                <a:alpha val="30000"/>
              </a:schemeClr>
            </a:solidFill>
            <a:ln w="38100" cmpd="sng">
              <a:solidFill>
                <a:schemeClr val="accent6"/>
              </a:solidFill>
              <a:headEnd type="none"/>
              <a:tailEnd type="triangl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8" name="Vague 27"/>
          <p:cNvSpPr/>
          <p:nvPr/>
        </p:nvSpPr>
        <p:spPr>
          <a:xfrm>
            <a:off x="4021532" y="5680207"/>
            <a:ext cx="4883142" cy="1653445"/>
          </a:xfrm>
          <a:prstGeom prst="wave">
            <a:avLst>
              <a:gd name="adj1" fmla="val 7078"/>
              <a:gd name="adj2" fmla="val 414"/>
            </a:avLst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r 12"/>
          <p:cNvGrpSpPr/>
          <p:nvPr/>
        </p:nvGrpSpPr>
        <p:grpSpPr>
          <a:xfrm>
            <a:off x="4884531" y="2287010"/>
            <a:ext cx="3714272" cy="3652107"/>
            <a:chOff x="4884531" y="2287010"/>
            <a:chExt cx="3714272" cy="3652107"/>
          </a:xfrm>
        </p:grpSpPr>
        <p:sp>
          <p:nvSpPr>
            <p:cNvPr id="31" name="Rectangle 30"/>
            <p:cNvSpPr/>
            <p:nvPr/>
          </p:nvSpPr>
          <p:spPr>
            <a:xfrm>
              <a:off x="7633707" y="2287010"/>
              <a:ext cx="965096" cy="1044192"/>
            </a:xfrm>
            <a:prstGeom prst="rect">
              <a:avLst/>
            </a:prstGeom>
            <a:solidFill>
              <a:srgbClr val="F79646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84531" y="4263728"/>
              <a:ext cx="2912578" cy="1675389"/>
            </a:xfrm>
            <a:prstGeom prst="rect">
              <a:avLst/>
            </a:prstGeom>
            <a:solidFill>
              <a:srgbClr val="F79646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flipH="1">
              <a:off x="6808657" y="2911138"/>
              <a:ext cx="1394854" cy="1623509"/>
            </a:xfrm>
            <a:prstGeom prst="straightConnector1">
              <a:avLst/>
            </a:prstGeom>
            <a:solidFill>
              <a:schemeClr val="accent2">
                <a:alpha val="30000"/>
              </a:schemeClr>
            </a:solidFill>
            <a:ln w="38100" cmpd="sng">
              <a:solidFill>
                <a:schemeClr val="accent6"/>
              </a:solidFill>
              <a:headEnd type="none"/>
              <a:tailEnd type="triangl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41805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17" grpId="0" animBg="1"/>
      <p:bldP spid="20" grpId="0" animBg="1"/>
      <p:bldP spid="20" grpId="1" animBg="1"/>
      <p:bldP spid="16" grpId="0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CPSELabs</a:t>
            </a:r>
            <a:r>
              <a:rPr lang="fr-FR" dirty="0" smtClean="0"/>
              <a:t> application – 1st </a:t>
            </a:r>
            <a:r>
              <a:rPr lang="fr-FR" dirty="0" err="1" smtClean="0"/>
              <a:t>exp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3023"/>
          </a:xfrm>
        </p:spPr>
        <p:txBody>
          <a:bodyPr>
            <a:normAutofit/>
          </a:bodyPr>
          <a:lstStyle/>
          <a:p>
            <a:r>
              <a:rPr lang="en-AU" dirty="0" err="1" smtClean="0"/>
              <a:t>Sterela</a:t>
            </a:r>
            <a:r>
              <a:rPr lang="en-AU" dirty="0"/>
              <a:t> </a:t>
            </a:r>
            <a:r>
              <a:rPr lang="en-AU" dirty="0" smtClean="0"/>
              <a:t>case study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12</a:t>
            </a:fld>
            <a:endParaRPr lang="fr-FR"/>
          </a:p>
        </p:txBody>
      </p:sp>
      <p:pic>
        <p:nvPicPr>
          <p:cNvPr id="5" name="Image 4" descr="Sans tit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8" y="2298700"/>
            <a:ext cx="1074606" cy="2247900"/>
          </a:xfrm>
          <a:prstGeom prst="rect">
            <a:avLst/>
          </a:prstGeom>
        </p:spPr>
      </p:pic>
      <p:pic>
        <p:nvPicPr>
          <p:cNvPr id="6" name="Image 5" descr="Sans titre 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24" y="2298700"/>
            <a:ext cx="2857500" cy="2247900"/>
          </a:xfrm>
          <a:prstGeom prst="rect">
            <a:avLst/>
          </a:prstGeom>
        </p:spPr>
      </p:pic>
      <p:pic>
        <p:nvPicPr>
          <p:cNvPr id="7" name="Image 6" descr="Sans titre 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06" y="2298700"/>
            <a:ext cx="3785123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78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48106" y="2609670"/>
            <a:ext cx="29946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HAZOP </a:t>
            </a:r>
            <a:r>
              <a:rPr lang="fr-FR" sz="2200" b="1" dirty="0" err="1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guidewords</a:t>
            </a:r>
            <a:endParaRPr lang="fr-FR" sz="2200" b="1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4675" y="578124"/>
            <a:ext cx="2520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UML </a:t>
            </a:r>
            <a:r>
              <a:rPr lang="fr-FR" sz="2200" b="1" dirty="0" err="1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diagrams</a:t>
            </a:r>
            <a:endParaRPr lang="fr-FR" sz="2200" b="1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82173" y="2482654"/>
            <a:ext cx="2643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err="1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Deviation</a:t>
            </a:r>
            <a:r>
              <a:rPr lang="fr-FR" sz="2200" b="1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2200" b="1" dirty="0" err="1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analysis</a:t>
            </a:r>
            <a:endParaRPr lang="fr-FR" sz="2200" b="1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0000" y="2716623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2">
                    <a:lumMod val="25000"/>
                  </a:schemeClr>
                </a:solidFill>
              </a:rPr>
              <a:t>Use case </a:t>
            </a:r>
            <a:r>
              <a:rPr lang="fr-FR" sz="1200" dirty="0" err="1" smtClean="0">
                <a:solidFill>
                  <a:schemeClr val="bg2">
                    <a:lumMod val="25000"/>
                  </a:schemeClr>
                </a:solidFill>
              </a:rPr>
              <a:t>diagrams</a:t>
            </a:r>
            <a:endParaRPr lang="fr-FR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7217" y="4534685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chemeClr val="bg2">
                    <a:lumMod val="25000"/>
                  </a:schemeClr>
                </a:solidFill>
              </a:rPr>
              <a:t>Sequence</a:t>
            </a:r>
            <a:r>
              <a:rPr lang="fr-FR" sz="12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bg2">
                    <a:lumMod val="25000"/>
                  </a:schemeClr>
                </a:solidFill>
              </a:rPr>
              <a:t>diagrams</a:t>
            </a:r>
            <a:endParaRPr lang="fr-FR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88281" y="6219456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2">
                    <a:lumMod val="25000"/>
                  </a:schemeClr>
                </a:solidFill>
              </a:rPr>
              <a:t>State </a:t>
            </a:r>
            <a:r>
              <a:rPr lang="fr-FR" sz="1200" dirty="0" err="1" smtClean="0">
                <a:solidFill>
                  <a:schemeClr val="bg2">
                    <a:lumMod val="25000"/>
                  </a:schemeClr>
                </a:solidFill>
              </a:rPr>
              <a:t>diagrams</a:t>
            </a:r>
            <a:endParaRPr lang="fr-FR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Égal 11"/>
          <p:cNvSpPr>
            <a:spLocks/>
          </p:cNvSpPr>
          <p:nvPr/>
        </p:nvSpPr>
        <p:spPr>
          <a:xfrm>
            <a:off x="6336245" y="3706492"/>
            <a:ext cx="360000" cy="354466"/>
          </a:xfrm>
          <a:prstGeom prst="mathEqual">
            <a:avLst>
              <a:gd name="adj1" fmla="val 23520"/>
              <a:gd name="adj2" fmla="val 17484"/>
            </a:avLst>
          </a:prstGeom>
          <a:solidFill>
            <a:srgbClr val="4F81BD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pic>
        <p:nvPicPr>
          <p:cNvPr id="13" name="Espace réservé du contenu 5" descr="HtabSD4.pdf"/>
          <p:cNvPicPr>
            <a:picLocks noChangeAspect="1"/>
          </p:cNvPicPr>
          <p:nvPr/>
        </p:nvPicPr>
        <p:blipFill>
          <a:blip r:embed="rId2"/>
          <a:srcRect l="2024" r="2024"/>
          <a:stretch>
            <a:fillRect/>
          </a:stretch>
        </p:blipFill>
        <p:spPr>
          <a:xfrm>
            <a:off x="6892636" y="3241971"/>
            <a:ext cx="1967311" cy="116581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4" name="Multiplication 13"/>
          <p:cNvSpPr/>
          <p:nvPr/>
        </p:nvSpPr>
        <p:spPr>
          <a:xfrm>
            <a:off x="2447183" y="3706492"/>
            <a:ext cx="360000" cy="354466"/>
          </a:xfrm>
          <a:prstGeom prst="mathMultiply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2</a:t>
            </a:fld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7182777" y="4534685"/>
            <a:ext cx="1378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2">
                    <a:lumMod val="25000"/>
                  </a:schemeClr>
                </a:solidFill>
              </a:rPr>
              <a:t>HAZOP-UML tables</a:t>
            </a:r>
            <a:endParaRPr lang="fr-FR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51" y="5041112"/>
            <a:ext cx="1720094" cy="123909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51" y="3139578"/>
            <a:ext cx="1819705" cy="139510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51" y="1178288"/>
            <a:ext cx="1727324" cy="1519810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H="1">
            <a:off x="7201148" y="4880802"/>
            <a:ext cx="248641" cy="625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8044699" y="4880802"/>
            <a:ext cx="220207" cy="625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rré corné 17"/>
          <p:cNvSpPr/>
          <p:nvPr/>
        </p:nvSpPr>
        <p:spPr>
          <a:xfrm>
            <a:off x="6992630" y="5515779"/>
            <a:ext cx="417036" cy="426478"/>
          </a:xfrm>
          <a:prstGeom prst="foldedCorner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6" name="Carré corné 25"/>
          <p:cNvSpPr/>
          <p:nvPr/>
        </p:nvSpPr>
        <p:spPr>
          <a:xfrm>
            <a:off x="8085916" y="5506302"/>
            <a:ext cx="417036" cy="426478"/>
          </a:xfrm>
          <a:prstGeom prst="foldedCorner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858747" y="5961212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chemeClr val="bg2">
                    <a:lumMod val="25000"/>
                  </a:schemeClr>
                </a:solidFill>
              </a:rPr>
              <a:t>Hazards</a:t>
            </a:r>
            <a:endParaRPr lang="fr-FR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612199" y="5954644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2">
                    <a:lumMod val="25000"/>
                  </a:schemeClr>
                </a:solidFill>
              </a:rPr>
              <a:t>Recommendations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048106" y="0"/>
            <a:ext cx="2520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HAZOP-UML</a:t>
            </a:r>
            <a:endParaRPr lang="fr-FR" sz="2200" b="1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3088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HAZOP-UML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727" y="3241971"/>
            <a:ext cx="3192663" cy="15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2" grpId="0" animBg="1"/>
      <p:bldP spid="14" grpId="0" animBg="1"/>
      <p:bldP spid="21" grpId="0"/>
      <p:bldP spid="18" grpId="0" animBg="1"/>
      <p:bldP spid="26" grpId="0" animBg="1"/>
      <p:bldP spid="27" grpId="0"/>
      <p:bldP spid="27" grpId="1"/>
      <p:bldP spid="28" grpId="0"/>
      <p:bldP spid="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HAZOP-UML </a:t>
            </a:r>
            <a:r>
              <a:rPr lang="fr-FR" dirty="0" err="1" smtClean="0"/>
              <a:t>Process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/>
              <a:t>UML </a:t>
            </a:r>
            <a:r>
              <a:rPr lang="fr-FR" dirty="0" err="1" smtClean="0"/>
              <a:t>models</a:t>
            </a:r>
            <a:endParaRPr lang="fr-FR" dirty="0" smtClean="0"/>
          </a:p>
          <a:p>
            <a:pPr marL="857250" lvl="1" indent="-457200"/>
            <a:r>
              <a:rPr lang="fr-FR" dirty="0" err="1" smtClean="0"/>
              <a:t>Actors</a:t>
            </a:r>
            <a:r>
              <a:rPr lang="fr-FR" dirty="0" smtClean="0"/>
              <a:t> &amp; use cases identification, </a:t>
            </a:r>
            <a:r>
              <a:rPr lang="fr-FR" dirty="0" err="1" smtClean="0"/>
              <a:t>pre</a:t>
            </a:r>
            <a:r>
              <a:rPr lang="fr-FR" dirty="0" smtClean="0"/>
              <a:t>/post conditions and invariant identification for </a:t>
            </a:r>
            <a:r>
              <a:rPr lang="fr-FR" dirty="0" err="1" smtClean="0"/>
              <a:t>each</a:t>
            </a:r>
            <a:r>
              <a:rPr lang="fr-FR" dirty="0" smtClean="0"/>
              <a:t> use case</a:t>
            </a:r>
          </a:p>
          <a:p>
            <a:pPr lvl="1"/>
            <a:r>
              <a:rPr lang="fr-FR" dirty="0" err="1" smtClean="0"/>
              <a:t>Sequence</a:t>
            </a:r>
            <a:r>
              <a:rPr lang="fr-FR" dirty="0" smtClean="0"/>
              <a:t> </a:t>
            </a:r>
            <a:r>
              <a:rPr lang="fr-FR" dirty="0" err="1" smtClean="0"/>
              <a:t>diagram</a:t>
            </a:r>
            <a:r>
              <a:rPr lang="fr-FR" dirty="0" smtClean="0"/>
              <a:t> (nominal &amp; alternative) for </a:t>
            </a:r>
            <a:r>
              <a:rPr lang="fr-FR" dirty="0" err="1" smtClean="0"/>
              <a:t>each</a:t>
            </a:r>
            <a:r>
              <a:rPr lang="fr-FR" dirty="0" smtClean="0"/>
              <a:t> use case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 err="1" smtClean="0"/>
              <a:t>Deviation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r>
              <a:rPr lang="fr-FR" dirty="0" smtClean="0"/>
              <a:t> for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element</a:t>
            </a:r>
            <a:r>
              <a:rPr lang="fr-FR" dirty="0"/>
              <a:t> </a:t>
            </a:r>
            <a:r>
              <a:rPr lang="fr-FR" dirty="0" smtClean="0"/>
              <a:t>and for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attribute</a:t>
            </a:r>
            <a:r>
              <a:rPr lang="fr-FR" dirty="0" smtClean="0"/>
              <a:t> of UML </a:t>
            </a:r>
            <a:r>
              <a:rPr lang="fr-FR" dirty="0" err="1" smtClean="0"/>
              <a:t>diagrams</a:t>
            </a:r>
            <a:r>
              <a:rPr lang="fr-FR" dirty="0" smtClean="0"/>
              <a:t> (UC conditions &amp; messages)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3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Exemple: </a:t>
            </a:r>
            <a:r>
              <a:rPr lang="fr-FR" dirty="0" err="1" smtClean="0"/>
              <a:t>rehabilitation</a:t>
            </a:r>
            <a:r>
              <a:rPr lang="fr-FR" dirty="0" smtClean="0"/>
              <a:t> robot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4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0" y="1143000"/>
            <a:ext cx="2654300" cy="2362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43" y="1557631"/>
            <a:ext cx="5470706" cy="514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6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Use case </a:t>
            </a:r>
            <a:r>
              <a:rPr lang="fr-FR" dirty="0" err="1" smtClean="0"/>
              <a:t>specification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5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64442" t="19910" r="5307" b="61400"/>
          <a:stretch/>
        </p:blipFill>
        <p:spPr>
          <a:xfrm>
            <a:off x="3771780" y="2167878"/>
            <a:ext cx="1654964" cy="96207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46352" y="1143000"/>
            <a:ext cx="5470706" cy="514754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063" y="3467781"/>
            <a:ext cx="5559937" cy="272181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" name="Connecteur en angle 8"/>
          <p:cNvCxnSpPr>
            <a:endCxn id="4" idx="0"/>
          </p:cNvCxnSpPr>
          <p:nvPr/>
        </p:nvCxnSpPr>
        <p:spPr>
          <a:xfrm>
            <a:off x="5426744" y="2668158"/>
            <a:ext cx="937288" cy="79962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01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Sequence</a:t>
            </a:r>
            <a:r>
              <a:rPr lang="fr-FR" dirty="0" smtClean="0"/>
              <a:t> </a:t>
            </a:r>
            <a:r>
              <a:rPr lang="fr-FR" dirty="0" err="1" smtClean="0"/>
              <a:t>diagram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6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461" y="3467781"/>
            <a:ext cx="3187700" cy="250190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E46C0A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fr-FR" dirty="0" err="1" smtClean="0"/>
              <a:t>Sequence</a:t>
            </a:r>
            <a:r>
              <a:rPr lang="fr-FR" dirty="0" smtClean="0"/>
              <a:t> </a:t>
            </a:r>
            <a:r>
              <a:rPr lang="fr-FR" dirty="0" err="1" smtClean="0"/>
              <a:t>diagram</a:t>
            </a:r>
            <a:r>
              <a:rPr lang="fr-FR" dirty="0" smtClean="0"/>
              <a:t> </a:t>
            </a:r>
            <a:r>
              <a:rPr lang="fr-FR" dirty="0" err="1" smtClean="0"/>
              <a:t>specification</a:t>
            </a:r>
            <a:endParaRPr lang="fr-FR" dirty="0"/>
          </a:p>
        </p:txBody>
      </p:sp>
      <p:sp>
        <p:nvSpPr>
          <p:cNvPr id="6" name="Espace réservé du numéro de diapositive 2"/>
          <p:cNvSpPr txBox="1">
            <a:spLocks/>
          </p:cNvSpPr>
          <p:nvPr/>
        </p:nvSpPr>
        <p:spPr>
          <a:xfrm>
            <a:off x="8502952" y="6356351"/>
            <a:ext cx="641048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Papyrus"/>
                <a:ea typeface="+mn-ea"/>
                <a:cs typeface="Papyru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EDF80C-98B8-E44F-BBAE-8FF16F1C8999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64442" t="19910" r="5307" b="61400"/>
          <a:stretch/>
        </p:blipFill>
        <p:spPr>
          <a:xfrm>
            <a:off x="3771780" y="2167878"/>
            <a:ext cx="1654964" cy="9620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243755" y="1143000"/>
            <a:ext cx="5470706" cy="5147542"/>
          </a:xfrm>
          <a:prstGeom prst="rect">
            <a:avLst/>
          </a:prstGeom>
        </p:spPr>
      </p:pic>
      <p:cxnSp>
        <p:nvCxnSpPr>
          <p:cNvPr id="10" name="Connecteur en angle 9"/>
          <p:cNvCxnSpPr/>
          <p:nvPr/>
        </p:nvCxnSpPr>
        <p:spPr>
          <a:xfrm>
            <a:off x="5426744" y="2668158"/>
            <a:ext cx="937288" cy="79962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53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Sequence</a:t>
            </a:r>
            <a:r>
              <a:rPr lang="fr-FR" dirty="0" smtClean="0"/>
              <a:t> </a:t>
            </a:r>
            <a:r>
              <a:rPr lang="fr-FR" dirty="0" err="1" smtClean="0"/>
              <a:t>diagram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7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657" y="3591750"/>
            <a:ext cx="3683503" cy="28910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071" y="1019293"/>
            <a:ext cx="5565026" cy="447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4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1725E-7 -1.03169E-6 L -0.25529 -0.267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-133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UML final </a:t>
            </a:r>
            <a:r>
              <a:rPr lang="fr-FR" dirty="0" err="1" smtClean="0"/>
              <a:t>models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Use case </a:t>
            </a:r>
            <a:r>
              <a:rPr lang="fr-FR" dirty="0" err="1" smtClean="0"/>
              <a:t>textual</a:t>
            </a:r>
            <a:r>
              <a:rPr lang="fr-FR" dirty="0" smtClean="0"/>
              <a:t> </a:t>
            </a:r>
            <a:r>
              <a:rPr lang="fr-FR" dirty="0" err="1" smtClean="0"/>
              <a:t>specification</a:t>
            </a:r>
            <a:r>
              <a:rPr lang="fr-FR" dirty="0" smtClean="0"/>
              <a:t> 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 smtClean="0"/>
          </a:p>
          <a:p>
            <a:pPr marL="457200" lvl="1" indent="0">
              <a:buNone/>
            </a:pPr>
            <a:endParaRPr lang="fr-FR" dirty="0" smtClean="0"/>
          </a:p>
          <a:p>
            <a:r>
              <a:rPr lang="fr-FR" dirty="0" smtClean="0"/>
              <a:t>For </a:t>
            </a:r>
            <a:r>
              <a:rPr lang="fr-FR" dirty="0" err="1" smtClean="0"/>
              <a:t>each</a:t>
            </a:r>
            <a:r>
              <a:rPr lang="fr-FR" dirty="0" smtClean="0"/>
              <a:t> use case one or more </a:t>
            </a:r>
            <a:r>
              <a:rPr lang="fr-FR" dirty="0" err="1" smtClean="0"/>
              <a:t>sequence</a:t>
            </a:r>
            <a:r>
              <a:rPr lang="fr-FR" dirty="0" smtClean="0"/>
              <a:t> </a:t>
            </a:r>
            <a:r>
              <a:rPr lang="fr-FR" dirty="0" err="1" smtClean="0"/>
              <a:t>diagram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8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26" y="2440230"/>
            <a:ext cx="2575458" cy="12607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884" y="2440230"/>
            <a:ext cx="2575458" cy="12607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342" y="2440230"/>
            <a:ext cx="2575458" cy="12607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26" y="4783400"/>
            <a:ext cx="2342770" cy="18821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884" y="4783400"/>
            <a:ext cx="2342770" cy="18821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342" y="4783400"/>
            <a:ext cx="2342770" cy="188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3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12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Deviation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" y="344312"/>
            <a:ext cx="4114800" cy="29718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F80C-98B8-E44F-BBAE-8FF16F1C8999}" type="slidenum">
              <a:rPr lang="fr-FR" smtClean="0"/>
              <a:t>9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30406" r="79858"/>
          <a:stretch/>
        </p:blipFill>
        <p:spPr>
          <a:xfrm>
            <a:off x="174606" y="4531359"/>
            <a:ext cx="1806595" cy="2733805"/>
          </a:xfrm>
          <a:prstGeom prst="rect">
            <a:avLst/>
          </a:prstGeom>
        </p:spPr>
      </p:pic>
      <p:grpSp>
        <p:nvGrpSpPr>
          <p:cNvPr id="8" name="Grouper 7"/>
          <p:cNvGrpSpPr/>
          <p:nvPr/>
        </p:nvGrpSpPr>
        <p:grpSpPr>
          <a:xfrm>
            <a:off x="1198449" y="1208865"/>
            <a:ext cx="3015429" cy="4879896"/>
            <a:chOff x="3117560" y="3803764"/>
            <a:chExt cx="3015429" cy="4879896"/>
          </a:xfrm>
        </p:grpSpPr>
        <p:grpSp>
          <p:nvGrpSpPr>
            <p:cNvPr id="13" name="Grouper 12"/>
            <p:cNvGrpSpPr/>
            <p:nvPr/>
          </p:nvGrpSpPr>
          <p:grpSpPr>
            <a:xfrm>
              <a:off x="4189757" y="3803764"/>
              <a:ext cx="1943232" cy="3704200"/>
              <a:chOff x="3966237" y="3942336"/>
              <a:chExt cx="1943232" cy="3704200"/>
            </a:xfrm>
          </p:grpSpPr>
          <p:sp>
            <p:nvSpPr>
              <p:cNvPr id="10" name="Flèche vers la droite 9"/>
              <p:cNvSpPr/>
              <p:nvPr/>
            </p:nvSpPr>
            <p:spPr>
              <a:xfrm rot="6774864">
                <a:off x="2504150" y="5950541"/>
                <a:ext cx="3158082" cy="233908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628313" y="3942336"/>
                <a:ext cx="1281156" cy="71927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2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117560" y="7312594"/>
              <a:ext cx="782752" cy="137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r="2039" b="64925"/>
          <a:stretch/>
        </p:blipFill>
        <p:spPr>
          <a:xfrm>
            <a:off x="174606" y="3334025"/>
            <a:ext cx="8786514" cy="1377811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2653320" y="1070102"/>
            <a:ext cx="6490680" cy="2507763"/>
            <a:chOff x="3166762" y="1092812"/>
            <a:chExt cx="6490680" cy="2507763"/>
          </a:xfrm>
        </p:grpSpPr>
        <p:sp>
          <p:nvSpPr>
            <p:cNvPr id="7" name="Rectangle 6"/>
            <p:cNvSpPr/>
            <p:nvPr/>
          </p:nvSpPr>
          <p:spPr>
            <a:xfrm>
              <a:off x="3166762" y="1092812"/>
              <a:ext cx="6490680" cy="250776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6762" y="1092812"/>
              <a:ext cx="6490680" cy="2507763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8" name="Grouper 17"/>
          <p:cNvGrpSpPr/>
          <p:nvPr/>
        </p:nvGrpSpPr>
        <p:grpSpPr>
          <a:xfrm>
            <a:off x="1981201" y="1493521"/>
            <a:ext cx="2550159" cy="4236718"/>
            <a:chOff x="1981201" y="1493521"/>
            <a:chExt cx="2550159" cy="4236718"/>
          </a:xfrm>
        </p:grpSpPr>
        <p:sp>
          <p:nvSpPr>
            <p:cNvPr id="11" name="Flèche vers la droite 10"/>
            <p:cNvSpPr/>
            <p:nvPr/>
          </p:nvSpPr>
          <p:spPr>
            <a:xfrm rot="7099616">
              <a:off x="1171430" y="3302844"/>
              <a:ext cx="3782995" cy="16572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14631" y="1493521"/>
              <a:ext cx="716729" cy="21835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81201" y="5088520"/>
              <a:ext cx="406399" cy="64171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387600" y="4717695"/>
            <a:ext cx="6299200" cy="1371066"/>
          </a:xfrm>
          <a:prstGeom prst="rect">
            <a:avLst/>
          </a:prstGeom>
          <a:solidFill>
            <a:schemeClr val="accent6">
              <a:lumMod val="20000"/>
              <a:lumOff val="80000"/>
              <a:alpha val="27000"/>
            </a:schemeClr>
          </a:solidFill>
          <a:ln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264978" y="746667"/>
            <a:ext cx="314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E46C0A"/>
                </a:solidFill>
                <a:latin typeface="Avenir Book"/>
                <a:cs typeface="Avenir Book"/>
              </a:rPr>
              <a:t>Guidewords</a:t>
            </a:r>
            <a:r>
              <a:rPr lang="fr-FR" dirty="0" smtClean="0">
                <a:solidFill>
                  <a:srgbClr val="E46C0A"/>
                </a:solidFill>
                <a:latin typeface="Avenir Book"/>
                <a:cs typeface="Avenir Book"/>
              </a:rPr>
              <a:t> for UML </a:t>
            </a:r>
            <a:r>
              <a:rPr lang="fr-FR" dirty="0" err="1" smtClean="0">
                <a:solidFill>
                  <a:srgbClr val="E46C0A"/>
                </a:solidFill>
                <a:latin typeface="Avenir Book"/>
                <a:cs typeface="Avenir Book"/>
              </a:rPr>
              <a:t>models</a:t>
            </a:r>
            <a:endParaRPr lang="fr-FR" dirty="0">
              <a:solidFill>
                <a:srgbClr val="E46C0A"/>
              </a:solidFill>
              <a:latin typeface="Avenir Book"/>
              <a:cs typeface="Avenir Book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745129" y="3589634"/>
            <a:ext cx="157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HAZOP Table</a:t>
            </a:r>
            <a:endParaRPr lang="fr-FR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530384" y="27002"/>
            <a:ext cx="663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UML</a:t>
            </a:r>
            <a:endParaRPr lang="fr-FR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/>
          <a:srcRect l="19721" t="30936" r="75325" b="-530"/>
          <a:stretch/>
        </p:blipFill>
        <p:spPr>
          <a:xfrm>
            <a:off x="1943289" y="4550313"/>
            <a:ext cx="444311" cy="273380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/>
          <a:srcRect l="24576" t="33743" r="742" b="-7703"/>
          <a:stretch/>
        </p:blipFill>
        <p:spPr>
          <a:xfrm>
            <a:off x="2379910" y="4655040"/>
            <a:ext cx="6698570" cy="29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3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24" grpId="1"/>
      <p:bldP spid="25" grpId="0"/>
      <p:bldP spid="26" grpId="0"/>
      <p:bldP spid="26" grpId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jd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13622</TotalTime>
  <Words>233</Words>
  <Application>Microsoft Macintosh PowerPoint</Application>
  <PresentationFormat>Présentation à l'écran (4:3)</PresentationFormat>
  <Paragraphs>68</Paragraphs>
  <Slides>12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HAZOP-UML in action</vt:lpstr>
      <vt:lpstr>HAZOP-UML</vt:lpstr>
      <vt:lpstr>HAZOP-UML Process</vt:lpstr>
      <vt:lpstr>Exemple: rehabilitation robot</vt:lpstr>
      <vt:lpstr>Use case specification</vt:lpstr>
      <vt:lpstr>Sequence diagram</vt:lpstr>
      <vt:lpstr>Sequence diagram</vt:lpstr>
      <vt:lpstr>UML final models</vt:lpstr>
      <vt:lpstr>Deviation analysis</vt:lpstr>
      <vt:lpstr>HAZOP-UML outputs</vt:lpstr>
      <vt:lpstr>HAZOP-UML outputs, tracability</vt:lpstr>
      <vt:lpstr>CPSELabs application – 1st exp</vt:lpstr>
    </vt:vector>
  </TitlesOfParts>
  <Company>LAAS-CNRS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Analyse et justification de la sécurité de systèmes robotiques en interaction physique avec l’humain</dc:title>
  <dc:creator>Quynh Anh DO HOANG</dc:creator>
  <cp:lastModifiedBy>Jeremie Guiochet</cp:lastModifiedBy>
  <cp:revision>487</cp:revision>
  <cp:lastPrinted>2015-12-07T12:02:50Z</cp:lastPrinted>
  <dcterms:created xsi:type="dcterms:W3CDTF">2015-02-20T07:25:35Z</dcterms:created>
  <dcterms:modified xsi:type="dcterms:W3CDTF">2016-05-12T12:53:37Z</dcterms:modified>
</cp:coreProperties>
</file>