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8" r:id="rId3"/>
    <p:sldId id="266" r:id="rId4"/>
    <p:sldId id="267" r:id="rId5"/>
    <p:sldId id="268" r:id="rId6"/>
    <p:sldId id="269" r:id="rId7"/>
    <p:sldId id="270" r:id="rId8"/>
    <p:sldId id="271" r:id="rId9"/>
    <p:sldId id="273" r:id="rId10"/>
    <p:sldId id="272" r:id="rId11"/>
    <p:sldId id="274" r:id="rId12"/>
    <p:sldId id="265" r:id="rId13"/>
  </p:sldIdLst>
  <p:sldSz cx="9144000" cy="6858000" type="screen4x3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hidden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7292A2E-F333-43FB-9621-5CBBE7FDCDCB}" styleName="Style léger 2 - Accentuation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1E171933-4619-4E11-9A3F-F7608DF75F80}" styleName="Style moyen 1 - Accentuation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B301B821-A1FF-4177-AEE7-76D212191A09}" styleName="Style moyen 1 - Accentuation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93D81CF-94F2-401A-BA57-92F5A7B2D0C5}" styleName="Style moyen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16DA210-FB5B-4158-B5E0-FEB733F419BA}" styleName="Style clair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799B23B-EC83-4686-B30A-512413B5E67A}" styleName="Style léger 3 - Accentuation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1EBBBCC-DAD2-459C-BE2E-F6DE35CF9A28}" styleName="Style foncé 2 - Accentuation 3/Accentuation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46F890A9-2807-4EBB-B81D-B2AA78EC7F39}" styleName="Style foncé 2 - Accentuation 5/Accentuation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E25E649-3F16-4E02-A733-19D2CDBF48F0}" styleName="Style moyen 3 - Accentuation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Style moyen 1 - Accentuation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FD0F851-EC5A-4D38-B0AD-8093EC10F338}" styleName="Style léger 1 - Accentuation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Style à thème 1 - Accentuation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E9639D4-E3E2-4D34-9284-5A2195B3D0D7}" styleName="Style clair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047" autoAdjust="0"/>
    <p:restoredTop sz="90016" autoAdjust="0"/>
  </p:normalViewPr>
  <p:slideViewPr>
    <p:cSldViewPr snapToGrid="0" snapToObjects="1">
      <p:cViewPr>
        <p:scale>
          <a:sx n="99" d="100"/>
          <a:sy n="99" d="100"/>
        </p:scale>
        <p:origin x="-1576" y="-1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handoutMaster" Target="handoutMasters/handoutMaster1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A60896-E83D-3649-89FD-633A16916B45}" type="datetimeFigureOut">
              <a:rPr lang="fr-FR" smtClean="0"/>
              <a:t>12/05/16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F9B696-6E79-6E4C-8396-5D05EDB61D2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630462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B3AB8F-AEFE-5F4D-8BEB-427092A4F6F2}" type="datetimeFigureOut">
              <a:rPr lang="fr-FR" smtClean="0"/>
              <a:t>12/05/16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7B9173-A111-794C-BE81-F999AF923BE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908650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  <a:p>
            <a:r>
              <a:rPr lang="fr-FR"/>
              <a:t>----- Notes de la réunion (13/03/15 19:36) -----</a:t>
            </a:r>
          </a:p>
          <a:p>
            <a:r>
              <a:rPr lang="fr-FR"/>
              <a:t>qui permet une traçabilité.</a:t>
            </a:r>
          </a:p>
          <a:p>
            <a:r>
              <a:rPr lang="fr-FR"/>
              <a:t>----- Notes de la réunion (16/03/15 11:51) -----</a:t>
            </a:r>
          </a:p>
          <a:p>
            <a:r>
              <a:rPr lang="fr-FR"/>
              <a:t>faire apparaître des tables</a:t>
            </a:r>
          </a:p>
          <a:p>
            <a:endParaRPr lang="fr-FR"/>
          </a:p>
          <a:p>
            <a:r>
              <a:rPr lang="fr-FR"/>
              <a:t>raccourcir les tables</a:t>
            </a:r>
          </a:p>
          <a:p>
            <a:endParaRPr lang="fr-FR"/>
          </a:p>
          <a:p>
            <a:r>
              <a:rPr lang="fr-FR"/>
              <a:t>on présentera les résultats ultérieurement lors de la présentation du cas d'étude</a:t>
            </a:r>
          </a:p>
          <a:p>
            <a:endParaRPr lang="fr-FR"/>
          </a:p>
          <a:p>
            <a:endParaRPr lang="fr-FR"/>
          </a:p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7B9173-A111-794C-BE81-F999AF923BE5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4992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BD4FB-C0BD-AF48-81AB-2DF12A5F0F0C}" type="datetime1">
              <a:rPr lang="fr-FR" smtClean="0"/>
              <a:t>12/05/16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DF80C-98B8-E44F-BBAE-8FF16F1C899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30224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A4112-A52A-414E-B8D0-F1C4EA355282}" type="datetime1">
              <a:rPr lang="fr-FR" smtClean="0"/>
              <a:t>12/05/16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DF80C-98B8-E44F-BBAE-8FF16F1C899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1283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6716B-A2D5-B142-A7C3-0756805F6131}" type="datetime1">
              <a:rPr lang="fr-FR" smtClean="0"/>
              <a:t>12/05/16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DF80C-98B8-E44F-BBAE-8FF16F1C899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0017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  <a:lvl2pPr>
              <a:defRPr>
                <a:solidFill>
                  <a:schemeClr val="bg2">
                    <a:lumMod val="25000"/>
                  </a:schemeClr>
                </a:solidFill>
              </a:defRPr>
            </a:lvl2pPr>
            <a:lvl3pPr>
              <a:defRPr>
                <a:solidFill>
                  <a:schemeClr val="bg2">
                    <a:lumMod val="25000"/>
                  </a:schemeClr>
                </a:solidFill>
              </a:defRPr>
            </a:lvl3pPr>
            <a:lvl4pPr>
              <a:defRPr>
                <a:solidFill>
                  <a:schemeClr val="bg2">
                    <a:lumMod val="25000"/>
                  </a:schemeClr>
                </a:solidFill>
              </a:defRPr>
            </a:lvl4pPr>
            <a:lvl5pPr>
              <a:defRPr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E670F-2533-2048-9F4C-C2CB82ECEEEE}" type="datetime1">
              <a:rPr lang="fr-FR" smtClean="0"/>
              <a:t>12/05/16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DF80C-98B8-E44F-BBAE-8FF16F1C899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578690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72B30-C80A-B245-8818-6E4B99C5D67C}" type="datetime1">
              <a:rPr lang="fr-FR" smtClean="0"/>
              <a:t>12/05/16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DF80C-98B8-E44F-BBAE-8FF16F1C899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00471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20C6F-9ED9-5A4A-AF60-CC577629E38E}" type="datetime1">
              <a:rPr lang="fr-FR" smtClean="0"/>
              <a:t>12/05/16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DF80C-98B8-E44F-BBAE-8FF16F1C899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3922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EF704-036D-E24C-847D-0AFC52E964D8}" type="datetime1">
              <a:rPr lang="fr-FR" smtClean="0"/>
              <a:t>12/05/16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DF80C-98B8-E44F-BBAE-8FF16F1C899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95961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754D2-6217-7943-92D6-37D95869704C}" type="datetime1">
              <a:rPr lang="fr-FR" smtClean="0"/>
              <a:t>12/05/16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DF80C-98B8-E44F-BBAE-8FF16F1C899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1511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ED4AF-E3C6-EF42-A046-8B1E800685AB}" type="datetime1">
              <a:rPr lang="fr-FR" smtClean="0"/>
              <a:t>12/05/16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DF80C-98B8-E44F-BBAE-8FF16F1C899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339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01855-E704-C647-9A6D-1735217AE09F}" type="datetime1">
              <a:rPr lang="fr-FR" smtClean="0"/>
              <a:t>12/05/16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DF80C-98B8-E44F-BBAE-8FF16F1C899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3422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89ED4-4E55-F34B-B8EC-5851B0B36218}" type="datetime1">
              <a:rPr lang="fr-FR" smtClean="0"/>
              <a:t>12/05/16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DF80C-98B8-E44F-BBAE-8FF16F1C899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83108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 smtClean="0"/>
              <a:t>Cliquez et modifiez le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3194E6-859C-A44B-83B5-DB2263D57FDD}" type="datetime1">
              <a:rPr lang="fr-FR" smtClean="0"/>
              <a:t>12/05/16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502952" y="6356351"/>
            <a:ext cx="641048" cy="5016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2">
                    <a:lumMod val="25000"/>
                  </a:schemeClr>
                </a:solidFill>
                <a:latin typeface="Papyrus"/>
                <a:cs typeface="Papyrus"/>
              </a:defRPr>
            </a:lvl1pPr>
          </a:lstStyle>
          <a:p>
            <a:fld id="{63EDF80C-98B8-E44F-BBAE-8FF16F1C8999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5293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000" kern="1200">
          <a:solidFill>
            <a:srgbClr val="E46C0A"/>
          </a:solidFill>
          <a:latin typeface="Avenir Book"/>
          <a:ea typeface="+mj-ea"/>
          <a:cs typeface="Avenir Book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bg2">
              <a:lumMod val="25000"/>
            </a:schemeClr>
          </a:solidFill>
          <a:latin typeface="Avenir Book"/>
          <a:ea typeface="+mn-ea"/>
          <a:cs typeface="Avenir Book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bg2">
              <a:lumMod val="25000"/>
            </a:schemeClr>
          </a:solidFill>
          <a:latin typeface="Avenir Book"/>
          <a:ea typeface="+mn-ea"/>
          <a:cs typeface="Avenir Book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bg2">
              <a:lumMod val="25000"/>
            </a:schemeClr>
          </a:solidFill>
          <a:latin typeface="Avenir Book"/>
          <a:ea typeface="+mn-ea"/>
          <a:cs typeface="Avenir Book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bg2">
              <a:lumMod val="25000"/>
            </a:schemeClr>
          </a:solidFill>
          <a:latin typeface="Avenir Book"/>
          <a:ea typeface="+mn-ea"/>
          <a:cs typeface="Avenir Book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bg2">
              <a:lumMod val="25000"/>
            </a:schemeClr>
          </a:solidFill>
          <a:latin typeface="Avenir Book"/>
          <a:ea typeface="+mn-ea"/>
          <a:cs typeface="Avenir Book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emf"/><Relationship Id="rId3" Type="http://schemas.openxmlformats.org/officeDocument/2006/relationships/image" Target="../media/image1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4" Type="http://schemas.openxmlformats.org/officeDocument/2006/relationships/image" Target="../media/image18.emf"/><Relationship Id="rId5" Type="http://schemas.openxmlformats.org/officeDocument/2006/relationships/image" Target="../media/image19.emf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4" Type="http://schemas.openxmlformats.org/officeDocument/2006/relationships/image" Target="../media/image22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5" Type="http://schemas.openxmlformats.org/officeDocument/2006/relationships/image" Target="../media/image4.emf"/><Relationship Id="rId6" Type="http://schemas.openxmlformats.org/officeDocument/2006/relationships/image" Target="../media/image5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emf"/><Relationship Id="rId3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4" Type="http://schemas.openxmlformats.org/officeDocument/2006/relationships/image" Target="../media/image10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4" Type="http://schemas.openxmlformats.org/officeDocument/2006/relationships/image" Target="../media/image9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emf"/><Relationship Id="rId3" Type="http://schemas.openxmlformats.org/officeDocument/2006/relationships/image" Target="../media/image1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4" Type="http://schemas.openxmlformats.org/officeDocument/2006/relationships/image" Target="../media/image14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HAZOP-UML in action</a:t>
            </a:r>
            <a:endParaRPr lang="fr-FR" dirty="0"/>
          </a:p>
        </p:txBody>
      </p:sp>
      <p:sp>
        <p:nvSpPr>
          <p:cNvPr id="6" name="Espace réservé du texte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DF80C-98B8-E44F-BBAE-8FF16F1C8999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123076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HAZOP-UML outputs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DF80C-98B8-E44F-BBAE-8FF16F1C8999}" type="slidenum">
              <a:rPr lang="fr-FR" smtClean="0"/>
              <a:t>10</a:t>
            </a:fld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628" y="973875"/>
            <a:ext cx="6921776" cy="2630706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0053" y="3604581"/>
            <a:ext cx="5632189" cy="3062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1387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HAZOP-UML outputs, </a:t>
            </a:r>
            <a:r>
              <a:rPr lang="fr-FR" dirty="0" err="1" smtClean="0"/>
              <a:t>tracability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DF80C-98B8-E44F-BBAE-8FF16F1C8999}" type="slidenum">
              <a:rPr lang="fr-FR" smtClean="0"/>
              <a:t>11</a:t>
            </a:fld>
            <a:endParaRPr lang="fr-FR"/>
          </a:p>
        </p:txBody>
      </p:sp>
      <p:sp>
        <p:nvSpPr>
          <p:cNvPr id="11" name="Espace réservé du texte 4"/>
          <p:cNvSpPr txBox="1">
            <a:spLocks/>
          </p:cNvSpPr>
          <p:nvPr/>
        </p:nvSpPr>
        <p:spPr>
          <a:xfrm>
            <a:off x="585217" y="1600201"/>
            <a:ext cx="4002172" cy="12505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dirty="0" smtClean="0">
                <a:solidFill>
                  <a:schemeClr val="bg2">
                    <a:lumMod val="25000"/>
                  </a:schemeClr>
                </a:solidFill>
              </a:rPr>
              <a:t>HAZOP-UML Tables</a:t>
            </a:r>
          </a:p>
          <a:p>
            <a:r>
              <a:rPr lang="fr-FR" sz="2000" dirty="0" err="1" smtClean="0">
                <a:solidFill>
                  <a:schemeClr val="bg2">
                    <a:lumMod val="25000"/>
                  </a:schemeClr>
                </a:solidFill>
              </a:rPr>
              <a:t>Hazards</a:t>
            </a:r>
            <a:r>
              <a:rPr lang="fr-FR" sz="20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fr-FR" sz="2000" dirty="0" err="1" smtClean="0">
                <a:solidFill>
                  <a:schemeClr val="bg2">
                    <a:lumMod val="25000"/>
                  </a:schemeClr>
                </a:solidFill>
              </a:rPr>
              <a:t>list</a:t>
            </a:r>
            <a:endParaRPr lang="fr-FR" sz="2000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fr-FR" sz="2000" dirty="0" smtClean="0">
                <a:solidFill>
                  <a:schemeClr val="bg2">
                    <a:lumMod val="25000"/>
                  </a:schemeClr>
                </a:solidFill>
              </a:rPr>
              <a:t>Recommandations </a:t>
            </a:r>
            <a:r>
              <a:rPr lang="fr-FR" sz="2000" dirty="0" err="1" smtClean="0">
                <a:solidFill>
                  <a:schemeClr val="bg2">
                    <a:lumMod val="25000"/>
                  </a:schemeClr>
                </a:solidFill>
              </a:rPr>
              <a:t>list</a:t>
            </a:r>
            <a:endParaRPr lang="fr-FR" sz="20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5" name="Image 4" descr="tableHAZOP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739" y="1327962"/>
            <a:ext cx="3378053" cy="2037318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5501460" y="2134609"/>
            <a:ext cx="240403" cy="1230671"/>
          </a:xfrm>
          <a:prstGeom prst="rect">
            <a:avLst/>
          </a:prstGeom>
          <a:solidFill>
            <a:schemeClr val="accent3">
              <a:alpha val="3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/>
          <p:cNvSpPr/>
          <p:nvPr/>
        </p:nvSpPr>
        <p:spPr>
          <a:xfrm>
            <a:off x="8598803" y="2134609"/>
            <a:ext cx="264443" cy="1230671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7" name="Image 26" descr="MIRAS_rec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9039" y="4081340"/>
            <a:ext cx="4769481" cy="3256737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8225452" y="4122555"/>
            <a:ext cx="593520" cy="3203798"/>
          </a:xfrm>
          <a:prstGeom prst="rect">
            <a:avLst/>
          </a:prstGeom>
          <a:solidFill>
            <a:schemeClr val="accent3">
              <a:alpha val="3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/>
          <p:cNvSpPr/>
          <p:nvPr/>
        </p:nvSpPr>
        <p:spPr>
          <a:xfrm>
            <a:off x="7797109" y="4122555"/>
            <a:ext cx="406401" cy="3203798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6" name="Image 25" descr="MIRAS_danger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305" y="4081341"/>
            <a:ext cx="3637344" cy="3252312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3012992" y="4124514"/>
            <a:ext cx="963645" cy="3209138"/>
          </a:xfrm>
          <a:prstGeom prst="rect">
            <a:avLst/>
          </a:prstGeom>
          <a:solidFill>
            <a:schemeClr val="accent3">
              <a:alpha val="3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/>
          <p:cNvSpPr/>
          <p:nvPr/>
        </p:nvSpPr>
        <p:spPr>
          <a:xfrm>
            <a:off x="374515" y="4117215"/>
            <a:ext cx="432057" cy="3209138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" name="Connecteur droit avec flèche 5"/>
          <p:cNvCxnSpPr/>
          <p:nvPr/>
        </p:nvCxnSpPr>
        <p:spPr>
          <a:xfrm flipH="1">
            <a:off x="8053294" y="2698973"/>
            <a:ext cx="678228" cy="1753498"/>
          </a:xfrm>
          <a:prstGeom prst="straightConnector1">
            <a:avLst/>
          </a:prstGeom>
          <a:solidFill>
            <a:schemeClr val="accent2">
              <a:alpha val="30000"/>
            </a:schemeClr>
          </a:solidFill>
          <a:ln w="38100" cmpd="sng">
            <a:solidFill>
              <a:srgbClr val="C0504D"/>
            </a:solidFill>
            <a:headEnd type="none"/>
            <a:tailEnd type="triangle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cxnSp>
        <p:nvCxnSpPr>
          <p:cNvPr id="22" name="Connecteur droit avec flèche 21"/>
          <p:cNvCxnSpPr/>
          <p:nvPr/>
        </p:nvCxnSpPr>
        <p:spPr>
          <a:xfrm flipH="1">
            <a:off x="585217" y="2483509"/>
            <a:ext cx="8146304" cy="1968962"/>
          </a:xfrm>
          <a:prstGeom prst="straightConnector1">
            <a:avLst/>
          </a:prstGeom>
          <a:solidFill>
            <a:schemeClr val="accent2">
              <a:alpha val="30000"/>
            </a:schemeClr>
          </a:solidFill>
          <a:ln w="38100" cmpd="sng">
            <a:solidFill>
              <a:srgbClr val="C0504D"/>
            </a:solidFill>
            <a:headEnd type="none"/>
            <a:tailEnd type="triangle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cxnSp>
        <p:nvCxnSpPr>
          <p:cNvPr id="23" name="Connecteur droit avec flèche 22"/>
          <p:cNvCxnSpPr/>
          <p:nvPr/>
        </p:nvCxnSpPr>
        <p:spPr>
          <a:xfrm flipV="1">
            <a:off x="3674043" y="3095881"/>
            <a:ext cx="1984436" cy="2041240"/>
          </a:xfrm>
          <a:prstGeom prst="straightConnector1">
            <a:avLst/>
          </a:prstGeom>
          <a:solidFill>
            <a:schemeClr val="accent2">
              <a:alpha val="30000"/>
            </a:schemeClr>
          </a:solidFill>
          <a:ln w="38100" cmpd="sng">
            <a:solidFill>
              <a:schemeClr val="accent3">
                <a:lumMod val="75000"/>
              </a:schemeClr>
            </a:solidFill>
            <a:headEnd type="none"/>
            <a:tailEnd type="triangle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cxnSp>
        <p:nvCxnSpPr>
          <p:cNvPr id="24" name="Connecteur droit avec flèche 23"/>
          <p:cNvCxnSpPr/>
          <p:nvPr/>
        </p:nvCxnSpPr>
        <p:spPr>
          <a:xfrm flipH="1" flipV="1">
            <a:off x="5570013" y="2483509"/>
            <a:ext cx="3028790" cy="2653612"/>
          </a:xfrm>
          <a:prstGeom prst="straightConnector1">
            <a:avLst/>
          </a:prstGeom>
          <a:solidFill>
            <a:schemeClr val="accent2">
              <a:alpha val="30000"/>
            </a:schemeClr>
          </a:solidFill>
          <a:ln w="38100" cmpd="sng">
            <a:solidFill>
              <a:schemeClr val="accent3">
                <a:lumMod val="75000"/>
              </a:schemeClr>
            </a:solidFill>
            <a:headEnd type="none"/>
            <a:tailEnd type="triangle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14" name="Vague 13"/>
          <p:cNvSpPr/>
          <p:nvPr/>
        </p:nvSpPr>
        <p:spPr>
          <a:xfrm>
            <a:off x="166115" y="5529628"/>
            <a:ext cx="3922924" cy="1653445"/>
          </a:xfrm>
          <a:prstGeom prst="wave">
            <a:avLst>
              <a:gd name="adj1" fmla="val 7078"/>
              <a:gd name="adj2" fmla="val -636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9" name="Grouper 8"/>
          <p:cNvGrpSpPr/>
          <p:nvPr/>
        </p:nvGrpSpPr>
        <p:grpSpPr>
          <a:xfrm>
            <a:off x="806572" y="2134610"/>
            <a:ext cx="6297957" cy="3545596"/>
            <a:chOff x="806572" y="2134610"/>
            <a:chExt cx="6297957" cy="3545596"/>
          </a:xfrm>
        </p:grpSpPr>
        <p:sp>
          <p:nvSpPr>
            <p:cNvPr id="25" name="Rectangle 24"/>
            <p:cNvSpPr/>
            <p:nvPr/>
          </p:nvSpPr>
          <p:spPr>
            <a:xfrm>
              <a:off x="6512784" y="2134610"/>
              <a:ext cx="591745" cy="1196592"/>
            </a:xfrm>
            <a:prstGeom prst="rect">
              <a:avLst/>
            </a:prstGeom>
            <a:solidFill>
              <a:srgbClr val="F79646">
                <a:alpha val="3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806572" y="4263729"/>
              <a:ext cx="1651252" cy="1416477"/>
            </a:xfrm>
            <a:prstGeom prst="rect">
              <a:avLst/>
            </a:prstGeom>
            <a:solidFill>
              <a:srgbClr val="F79646">
                <a:alpha val="3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0" name="Connecteur droit avec flèche 29"/>
            <p:cNvCxnSpPr/>
            <p:nvPr/>
          </p:nvCxnSpPr>
          <p:spPr>
            <a:xfrm flipH="1">
              <a:off x="2136589" y="2698973"/>
              <a:ext cx="4672068" cy="1753498"/>
            </a:xfrm>
            <a:prstGeom prst="straightConnector1">
              <a:avLst/>
            </a:prstGeom>
            <a:solidFill>
              <a:schemeClr val="accent2">
                <a:alpha val="30000"/>
              </a:schemeClr>
            </a:solidFill>
            <a:ln w="38100" cmpd="sng">
              <a:solidFill>
                <a:schemeClr val="accent6"/>
              </a:solidFill>
              <a:headEnd type="none"/>
              <a:tailEnd type="triangle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28" name="Vague 27"/>
          <p:cNvSpPr/>
          <p:nvPr/>
        </p:nvSpPr>
        <p:spPr>
          <a:xfrm>
            <a:off x="4021532" y="5680207"/>
            <a:ext cx="4883142" cy="1653445"/>
          </a:xfrm>
          <a:prstGeom prst="wave">
            <a:avLst>
              <a:gd name="adj1" fmla="val 7078"/>
              <a:gd name="adj2" fmla="val 414"/>
            </a:avLst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3" name="Grouper 12"/>
          <p:cNvGrpSpPr/>
          <p:nvPr/>
        </p:nvGrpSpPr>
        <p:grpSpPr>
          <a:xfrm>
            <a:off x="4884531" y="2287010"/>
            <a:ext cx="3714272" cy="3652107"/>
            <a:chOff x="4884531" y="2287010"/>
            <a:chExt cx="3714272" cy="3652107"/>
          </a:xfrm>
        </p:grpSpPr>
        <p:sp>
          <p:nvSpPr>
            <p:cNvPr id="31" name="Rectangle 30"/>
            <p:cNvSpPr/>
            <p:nvPr/>
          </p:nvSpPr>
          <p:spPr>
            <a:xfrm>
              <a:off x="7633707" y="2287010"/>
              <a:ext cx="965096" cy="1044192"/>
            </a:xfrm>
            <a:prstGeom prst="rect">
              <a:avLst/>
            </a:prstGeom>
            <a:solidFill>
              <a:srgbClr val="F79646">
                <a:alpha val="3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4884531" y="4263728"/>
              <a:ext cx="2912578" cy="1675389"/>
            </a:xfrm>
            <a:prstGeom prst="rect">
              <a:avLst/>
            </a:prstGeom>
            <a:solidFill>
              <a:srgbClr val="F79646">
                <a:alpha val="3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3" name="Connecteur droit avec flèche 32"/>
            <p:cNvCxnSpPr/>
            <p:nvPr/>
          </p:nvCxnSpPr>
          <p:spPr>
            <a:xfrm flipH="1">
              <a:off x="6808657" y="2911138"/>
              <a:ext cx="1394854" cy="1623509"/>
            </a:xfrm>
            <a:prstGeom prst="straightConnector1">
              <a:avLst/>
            </a:prstGeom>
            <a:solidFill>
              <a:schemeClr val="accent2">
                <a:alpha val="30000"/>
              </a:schemeClr>
            </a:solidFill>
            <a:ln w="38100" cmpd="sng">
              <a:solidFill>
                <a:schemeClr val="accent6"/>
              </a:solidFill>
              <a:headEnd type="none"/>
              <a:tailEnd type="triangle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4180508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19" grpId="1" animBg="1"/>
      <p:bldP spid="17" grpId="0" animBg="1"/>
      <p:bldP spid="20" grpId="0" animBg="1"/>
      <p:bldP spid="20" grpId="1" animBg="1"/>
      <p:bldP spid="16" grpId="0" animBg="1"/>
      <p:bldP spid="21" grpId="0" animBg="1"/>
      <p:bldP spid="21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CPSELabs</a:t>
            </a:r>
            <a:r>
              <a:rPr lang="fr-FR" dirty="0" smtClean="0"/>
              <a:t> application – 1st </a:t>
            </a:r>
            <a:r>
              <a:rPr lang="fr-FR" dirty="0" err="1" smtClean="0"/>
              <a:t>exp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83023"/>
          </a:xfrm>
        </p:spPr>
        <p:txBody>
          <a:bodyPr>
            <a:normAutofit/>
          </a:bodyPr>
          <a:lstStyle/>
          <a:p>
            <a:r>
              <a:rPr lang="en-AU" dirty="0" err="1" smtClean="0"/>
              <a:t>Sterela</a:t>
            </a:r>
            <a:r>
              <a:rPr lang="en-AU" dirty="0"/>
              <a:t> </a:t>
            </a:r>
            <a:r>
              <a:rPr lang="en-AU" dirty="0" smtClean="0"/>
              <a:t>case study</a:t>
            </a:r>
          </a:p>
          <a:p>
            <a:endParaRPr lang="en-AU" dirty="0" smtClean="0"/>
          </a:p>
          <a:p>
            <a:endParaRPr lang="en-AU" dirty="0" smtClean="0"/>
          </a:p>
          <a:p>
            <a:endParaRPr lang="en-AU" dirty="0" smtClean="0"/>
          </a:p>
          <a:p>
            <a:endParaRPr lang="en-AU" dirty="0" smtClean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DF80C-98B8-E44F-BBAE-8FF16F1C8999}" type="slidenum">
              <a:rPr lang="fr-FR" smtClean="0"/>
              <a:t>12</a:t>
            </a:fld>
            <a:endParaRPr lang="fr-FR"/>
          </a:p>
        </p:txBody>
      </p:sp>
      <p:pic>
        <p:nvPicPr>
          <p:cNvPr id="5" name="Image 4" descr="Sans titre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918" y="2298700"/>
            <a:ext cx="1074606" cy="2247900"/>
          </a:xfrm>
          <a:prstGeom prst="rect">
            <a:avLst/>
          </a:prstGeom>
        </p:spPr>
      </p:pic>
      <p:pic>
        <p:nvPicPr>
          <p:cNvPr id="6" name="Image 5" descr="Sans titre 3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524" y="2298700"/>
            <a:ext cx="2857500" cy="2247900"/>
          </a:xfrm>
          <a:prstGeom prst="rect">
            <a:avLst/>
          </a:prstGeom>
        </p:spPr>
      </p:pic>
      <p:pic>
        <p:nvPicPr>
          <p:cNvPr id="7" name="Image 6" descr="Sans titre 4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006" y="2298700"/>
            <a:ext cx="3785123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3784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3048106" y="2609670"/>
            <a:ext cx="299466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200" b="1" dirty="0" smtClean="0">
                <a:solidFill>
                  <a:schemeClr val="accent6">
                    <a:lumMod val="75000"/>
                  </a:schemeClr>
                </a:solidFill>
                <a:latin typeface="Avenir Book"/>
                <a:cs typeface="Avenir Book"/>
              </a:rPr>
              <a:t>HAZOP </a:t>
            </a:r>
            <a:r>
              <a:rPr lang="fr-FR" sz="2200" b="1" dirty="0" err="1" smtClean="0">
                <a:solidFill>
                  <a:schemeClr val="accent6">
                    <a:lumMod val="75000"/>
                  </a:schemeClr>
                </a:solidFill>
                <a:latin typeface="Avenir Book"/>
                <a:cs typeface="Avenir Book"/>
              </a:rPr>
              <a:t>guidewords</a:t>
            </a:r>
            <a:endParaRPr lang="fr-FR" sz="2200" b="1" dirty="0">
              <a:solidFill>
                <a:schemeClr val="accent6">
                  <a:lumMod val="75000"/>
                </a:schemeClr>
              </a:solidFill>
              <a:latin typeface="Avenir Book"/>
              <a:cs typeface="Avenir Book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204675" y="578124"/>
            <a:ext cx="25200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200" b="1" dirty="0" smtClean="0">
                <a:solidFill>
                  <a:schemeClr val="accent6">
                    <a:lumMod val="75000"/>
                  </a:schemeClr>
                </a:solidFill>
                <a:latin typeface="Avenir Book"/>
                <a:cs typeface="Avenir Book"/>
              </a:rPr>
              <a:t>UML </a:t>
            </a:r>
            <a:r>
              <a:rPr lang="fr-FR" sz="2200" b="1" dirty="0" err="1" smtClean="0">
                <a:solidFill>
                  <a:schemeClr val="accent6">
                    <a:lumMod val="75000"/>
                  </a:schemeClr>
                </a:solidFill>
                <a:latin typeface="Avenir Book"/>
                <a:cs typeface="Avenir Book"/>
              </a:rPr>
              <a:t>diagrams</a:t>
            </a:r>
            <a:endParaRPr lang="fr-FR" sz="2200" b="1" dirty="0">
              <a:solidFill>
                <a:schemeClr val="accent6">
                  <a:lumMod val="75000"/>
                </a:schemeClr>
              </a:solidFill>
              <a:latin typeface="Avenir Book"/>
              <a:cs typeface="Avenir Book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6482173" y="2482654"/>
            <a:ext cx="26433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200" b="1" dirty="0" err="1" smtClean="0">
                <a:solidFill>
                  <a:schemeClr val="accent6">
                    <a:lumMod val="75000"/>
                  </a:schemeClr>
                </a:solidFill>
                <a:latin typeface="Avenir Book"/>
                <a:cs typeface="Avenir Book"/>
              </a:rPr>
              <a:t>Deviation</a:t>
            </a:r>
            <a:r>
              <a:rPr lang="fr-FR" sz="2200" b="1" dirty="0" smtClean="0">
                <a:solidFill>
                  <a:schemeClr val="accent6">
                    <a:lumMod val="75000"/>
                  </a:schemeClr>
                </a:solidFill>
                <a:latin typeface="Avenir Book"/>
                <a:cs typeface="Avenir Book"/>
              </a:rPr>
              <a:t> </a:t>
            </a:r>
            <a:r>
              <a:rPr lang="fr-FR" sz="2200" b="1" dirty="0" err="1" smtClean="0">
                <a:solidFill>
                  <a:schemeClr val="accent6">
                    <a:lumMod val="75000"/>
                  </a:schemeClr>
                </a:solidFill>
                <a:latin typeface="Avenir Book"/>
                <a:cs typeface="Avenir Book"/>
              </a:rPr>
              <a:t>analysis</a:t>
            </a:r>
            <a:endParaRPr lang="fr-FR" sz="2200" b="1" dirty="0">
              <a:solidFill>
                <a:schemeClr val="accent6">
                  <a:lumMod val="75000"/>
                </a:schemeClr>
              </a:solidFill>
              <a:latin typeface="Avenir Book"/>
              <a:cs typeface="Avenir Book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590000" y="2716623"/>
            <a:ext cx="13388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dirty="0" smtClean="0">
                <a:solidFill>
                  <a:schemeClr val="bg2">
                    <a:lumMod val="25000"/>
                  </a:schemeClr>
                </a:solidFill>
              </a:rPr>
              <a:t>Use case </a:t>
            </a:r>
            <a:r>
              <a:rPr lang="fr-FR" sz="1200" dirty="0" err="1" smtClean="0">
                <a:solidFill>
                  <a:schemeClr val="bg2">
                    <a:lumMod val="25000"/>
                  </a:schemeClr>
                </a:solidFill>
              </a:rPr>
              <a:t>diagrams</a:t>
            </a:r>
            <a:endParaRPr lang="fr-FR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547217" y="4534685"/>
            <a:ext cx="14029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dirty="0" err="1" smtClean="0">
                <a:solidFill>
                  <a:schemeClr val="bg2">
                    <a:lumMod val="25000"/>
                  </a:schemeClr>
                </a:solidFill>
              </a:rPr>
              <a:t>Sequence</a:t>
            </a:r>
            <a:r>
              <a:rPr lang="fr-FR" sz="12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fr-FR" sz="1200" dirty="0" err="1" smtClean="0">
                <a:solidFill>
                  <a:schemeClr val="bg2">
                    <a:lumMod val="25000"/>
                  </a:schemeClr>
                </a:solidFill>
              </a:rPr>
              <a:t>diagrams</a:t>
            </a:r>
            <a:endParaRPr lang="fr-FR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688281" y="6219456"/>
            <a:ext cx="11208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dirty="0" smtClean="0">
                <a:solidFill>
                  <a:schemeClr val="bg2">
                    <a:lumMod val="25000"/>
                  </a:schemeClr>
                </a:solidFill>
              </a:rPr>
              <a:t>State </a:t>
            </a:r>
            <a:r>
              <a:rPr lang="fr-FR" sz="1200" dirty="0" err="1" smtClean="0">
                <a:solidFill>
                  <a:schemeClr val="bg2">
                    <a:lumMod val="25000"/>
                  </a:schemeClr>
                </a:solidFill>
              </a:rPr>
              <a:t>diagrams</a:t>
            </a:r>
            <a:endParaRPr lang="fr-FR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2" name="Égal 11"/>
          <p:cNvSpPr>
            <a:spLocks/>
          </p:cNvSpPr>
          <p:nvPr/>
        </p:nvSpPr>
        <p:spPr>
          <a:xfrm>
            <a:off x="6336245" y="3706492"/>
            <a:ext cx="360000" cy="354466"/>
          </a:xfrm>
          <a:prstGeom prst="mathEqual">
            <a:avLst>
              <a:gd name="adj1" fmla="val 23520"/>
              <a:gd name="adj2" fmla="val 17484"/>
            </a:avLst>
          </a:prstGeom>
          <a:solidFill>
            <a:srgbClr val="4F81BD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2"/>
              </a:solidFill>
            </a:endParaRPr>
          </a:p>
        </p:txBody>
      </p:sp>
      <p:pic>
        <p:nvPicPr>
          <p:cNvPr id="13" name="Espace réservé du contenu 5" descr="HtabSD4.pdf"/>
          <p:cNvPicPr>
            <a:picLocks noChangeAspect="1"/>
          </p:cNvPicPr>
          <p:nvPr/>
        </p:nvPicPr>
        <p:blipFill>
          <a:blip r:embed="rId2"/>
          <a:srcRect l="2024" r="2024"/>
          <a:stretch>
            <a:fillRect/>
          </a:stretch>
        </p:blipFill>
        <p:spPr>
          <a:xfrm>
            <a:off x="6892636" y="3241971"/>
            <a:ext cx="1967311" cy="1165814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  <p:sp>
        <p:nvSpPr>
          <p:cNvPr id="14" name="Multiplication 13"/>
          <p:cNvSpPr/>
          <p:nvPr/>
        </p:nvSpPr>
        <p:spPr>
          <a:xfrm>
            <a:off x="2447183" y="3706492"/>
            <a:ext cx="360000" cy="354466"/>
          </a:xfrm>
          <a:prstGeom prst="mathMultiply">
            <a:avLst/>
          </a:prstGeom>
          <a:solidFill>
            <a:schemeClr val="accent1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2"/>
              </a:solidFill>
            </a:endParaRPr>
          </a:p>
        </p:txBody>
      </p:sp>
      <p:sp>
        <p:nvSpPr>
          <p:cNvPr id="16" name="Espace réservé du numéro de diapositiv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DF80C-98B8-E44F-BBAE-8FF16F1C8999}" type="slidenum">
              <a:rPr lang="fr-FR" smtClean="0"/>
              <a:t>2</a:t>
            </a:fld>
            <a:endParaRPr lang="fr-FR"/>
          </a:p>
        </p:txBody>
      </p:sp>
      <p:sp>
        <p:nvSpPr>
          <p:cNvPr id="21" name="ZoneTexte 20"/>
          <p:cNvSpPr txBox="1"/>
          <p:nvPr/>
        </p:nvSpPr>
        <p:spPr>
          <a:xfrm>
            <a:off x="7182777" y="4534685"/>
            <a:ext cx="13781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dirty="0" smtClean="0">
                <a:solidFill>
                  <a:schemeClr val="bg2">
                    <a:lumMod val="25000"/>
                  </a:schemeClr>
                </a:solidFill>
              </a:rPr>
              <a:t>HAZOP-UML tables</a:t>
            </a:r>
            <a:endParaRPr lang="fr-FR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7" name="Imag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551" y="5041112"/>
            <a:ext cx="1720094" cy="1239095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551" y="3139578"/>
            <a:ext cx="1819705" cy="1395107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9551" y="1178288"/>
            <a:ext cx="1727324" cy="1519810"/>
          </a:xfrm>
          <a:prstGeom prst="rect">
            <a:avLst/>
          </a:prstGeom>
        </p:spPr>
      </p:pic>
      <p:cxnSp>
        <p:nvCxnSpPr>
          <p:cNvPr id="4" name="Connecteur droit avec flèche 3"/>
          <p:cNvCxnSpPr/>
          <p:nvPr/>
        </p:nvCxnSpPr>
        <p:spPr>
          <a:xfrm flipH="1">
            <a:off x="7201148" y="4880802"/>
            <a:ext cx="248641" cy="6255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avec flèche 22"/>
          <p:cNvCxnSpPr/>
          <p:nvPr/>
        </p:nvCxnSpPr>
        <p:spPr>
          <a:xfrm>
            <a:off x="8044699" y="4880802"/>
            <a:ext cx="220207" cy="6255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Carré corné 17"/>
          <p:cNvSpPr/>
          <p:nvPr/>
        </p:nvSpPr>
        <p:spPr>
          <a:xfrm>
            <a:off x="6992630" y="5515779"/>
            <a:ext cx="417036" cy="426478"/>
          </a:xfrm>
          <a:prstGeom prst="foldedCorner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200" dirty="0">
              <a:solidFill>
                <a:schemeClr val="tx1"/>
              </a:solidFill>
            </a:endParaRPr>
          </a:p>
        </p:txBody>
      </p:sp>
      <p:sp>
        <p:nvSpPr>
          <p:cNvPr id="26" name="Carré corné 25"/>
          <p:cNvSpPr/>
          <p:nvPr/>
        </p:nvSpPr>
        <p:spPr>
          <a:xfrm>
            <a:off x="8085916" y="5506302"/>
            <a:ext cx="417036" cy="426478"/>
          </a:xfrm>
          <a:prstGeom prst="foldedCorner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200" dirty="0">
              <a:solidFill>
                <a:schemeClr val="tx1"/>
              </a:solidFill>
            </a:endParaRPr>
          </a:p>
        </p:txBody>
      </p:sp>
      <p:sp>
        <p:nvSpPr>
          <p:cNvPr id="27" name="ZoneTexte 26"/>
          <p:cNvSpPr txBox="1"/>
          <p:nvPr/>
        </p:nvSpPr>
        <p:spPr>
          <a:xfrm>
            <a:off x="6858747" y="5961212"/>
            <a:ext cx="6848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dirty="0" err="1" smtClean="0">
                <a:solidFill>
                  <a:schemeClr val="bg2">
                    <a:lumMod val="25000"/>
                  </a:schemeClr>
                </a:solidFill>
              </a:rPr>
              <a:t>Hazards</a:t>
            </a:r>
            <a:endParaRPr lang="fr-FR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8" name="ZoneTexte 27"/>
          <p:cNvSpPr txBox="1"/>
          <p:nvPr/>
        </p:nvSpPr>
        <p:spPr>
          <a:xfrm>
            <a:off x="7612199" y="5954644"/>
            <a:ext cx="13644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200" dirty="0" smtClean="0">
                <a:solidFill>
                  <a:schemeClr val="bg2">
                    <a:lumMod val="25000"/>
                  </a:schemeClr>
                </a:solidFill>
              </a:rPr>
              <a:t>Recommendations</a:t>
            </a:r>
          </a:p>
        </p:txBody>
      </p:sp>
      <p:sp>
        <p:nvSpPr>
          <p:cNvPr id="25" name="ZoneTexte 24"/>
          <p:cNvSpPr txBox="1"/>
          <p:nvPr/>
        </p:nvSpPr>
        <p:spPr>
          <a:xfrm>
            <a:off x="3048106" y="0"/>
            <a:ext cx="25200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200" b="1" dirty="0" smtClean="0">
                <a:solidFill>
                  <a:schemeClr val="accent6">
                    <a:lumMod val="75000"/>
                  </a:schemeClr>
                </a:solidFill>
                <a:latin typeface="Avenir Book"/>
                <a:cs typeface="Avenir Book"/>
              </a:rPr>
              <a:t>HAZOP-UML</a:t>
            </a:r>
            <a:endParaRPr lang="fr-FR" sz="2200" b="1" dirty="0">
              <a:solidFill>
                <a:schemeClr val="accent6">
                  <a:lumMod val="75000"/>
                </a:schemeClr>
              </a:solidFill>
              <a:latin typeface="Avenir Book"/>
              <a:cs typeface="Avenir Book"/>
            </a:endParaRPr>
          </a:p>
        </p:txBody>
      </p:sp>
      <p:sp>
        <p:nvSpPr>
          <p:cNvPr id="29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30887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HAZOP-UML</a:t>
            </a:r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90727" y="3241971"/>
            <a:ext cx="3192663" cy="150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801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0" grpId="0"/>
      <p:bldP spid="12" grpId="0" animBg="1"/>
      <p:bldP spid="14" grpId="0" animBg="1"/>
      <p:bldP spid="21" grpId="0"/>
      <p:bldP spid="18" grpId="0" animBg="1"/>
      <p:bldP spid="26" grpId="0" animBg="1"/>
      <p:bldP spid="27" grpId="0"/>
      <p:bldP spid="27" grpId="1"/>
      <p:bldP spid="28" grpId="0"/>
      <p:bldP spid="2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HAZOP-UML </a:t>
            </a:r>
            <a:r>
              <a:rPr lang="fr-FR" dirty="0" err="1" smtClean="0"/>
              <a:t>Process</a:t>
            </a:r>
            <a:endParaRPr lang="fr-FR" dirty="0"/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fr-FR" dirty="0" smtClean="0"/>
              <a:t>UML </a:t>
            </a:r>
            <a:r>
              <a:rPr lang="fr-FR" dirty="0" err="1" smtClean="0"/>
              <a:t>models</a:t>
            </a:r>
            <a:endParaRPr lang="fr-FR" dirty="0" smtClean="0"/>
          </a:p>
          <a:p>
            <a:pPr marL="857250" lvl="1" indent="-457200"/>
            <a:r>
              <a:rPr lang="fr-FR" dirty="0" err="1" smtClean="0"/>
              <a:t>Actors</a:t>
            </a:r>
            <a:r>
              <a:rPr lang="fr-FR" dirty="0" smtClean="0"/>
              <a:t> &amp; use cases identification, </a:t>
            </a:r>
            <a:r>
              <a:rPr lang="fr-FR" dirty="0" err="1" smtClean="0"/>
              <a:t>pre</a:t>
            </a:r>
            <a:r>
              <a:rPr lang="fr-FR" dirty="0" smtClean="0"/>
              <a:t>/post conditions and invariant identification for </a:t>
            </a:r>
            <a:r>
              <a:rPr lang="fr-FR" dirty="0" err="1" smtClean="0"/>
              <a:t>each</a:t>
            </a:r>
            <a:r>
              <a:rPr lang="fr-FR" dirty="0" smtClean="0"/>
              <a:t> use case</a:t>
            </a:r>
          </a:p>
          <a:p>
            <a:pPr lvl="1"/>
            <a:r>
              <a:rPr lang="fr-FR" dirty="0" err="1" smtClean="0"/>
              <a:t>Sequence</a:t>
            </a:r>
            <a:r>
              <a:rPr lang="fr-FR" dirty="0" smtClean="0"/>
              <a:t> </a:t>
            </a:r>
            <a:r>
              <a:rPr lang="fr-FR" dirty="0" err="1" smtClean="0"/>
              <a:t>diagram</a:t>
            </a:r>
            <a:r>
              <a:rPr lang="fr-FR" dirty="0" smtClean="0"/>
              <a:t> (nominal &amp; alternative) for </a:t>
            </a:r>
            <a:r>
              <a:rPr lang="fr-FR" dirty="0" err="1" smtClean="0"/>
              <a:t>each</a:t>
            </a:r>
            <a:r>
              <a:rPr lang="fr-FR" dirty="0" smtClean="0"/>
              <a:t> use case</a:t>
            </a:r>
            <a:endParaRPr lang="fr-FR" dirty="0"/>
          </a:p>
          <a:p>
            <a:pPr marL="514350" indent="-514350">
              <a:buFont typeface="+mj-lt"/>
              <a:buAutoNum type="arabicPeriod"/>
            </a:pPr>
            <a:r>
              <a:rPr lang="fr-FR" dirty="0" err="1" smtClean="0"/>
              <a:t>Deviation</a:t>
            </a:r>
            <a:r>
              <a:rPr lang="fr-FR" dirty="0" smtClean="0"/>
              <a:t> </a:t>
            </a:r>
            <a:r>
              <a:rPr lang="fr-FR" dirty="0" err="1" smtClean="0"/>
              <a:t>analysis</a:t>
            </a:r>
            <a:r>
              <a:rPr lang="fr-FR" dirty="0" smtClean="0"/>
              <a:t> for </a:t>
            </a:r>
            <a:r>
              <a:rPr lang="fr-FR" dirty="0" err="1" smtClean="0"/>
              <a:t>each</a:t>
            </a:r>
            <a:r>
              <a:rPr lang="fr-FR" dirty="0" smtClean="0"/>
              <a:t> </a:t>
            </a:r>
            <a:r>
              <a:rPr lang="fr-FR" dirty="0" err="1" smtClean="0"/>
              <a:t>element</a:t>
            </a:r>
            <a:r>
              <a:rPr lang="fr-FR" dirty="0"/>
              <a:t> </a:t>
            </a:r>
            <a:r>
              <a:rPr lang="fr-FR" dirty="0" smtClean="0"/>
              <a:t>and for </a:t>
            </a:r>
            <a:r>
              <a:rPr lang="fr-FR" dirty="0" err="1" smtClean="0"/>
              <a:t>each</a:t>
            </a:r>
            <a:r>
              <a:rPr lang="fr-FR" dirty="0" smtClean="0"/>
              <a:t> </a:t>
            </a:r>
            <a:r>
              <a:rPr lang="fr-FR" dirty="0" err="1" smtClean="0"/>
              <a:t>attribute</a:t>
            </a:r>
            <a:r>
              <a:rPr lang="fr-FR" dirty="0" smtClean="0"/>
              <a:t> of UML </a:t>
            </a:r>
            <a:r>
              <a:rPr lang="fr-FR" dirty="0" err="1" smtClean="0"/>
              <a:t>diagrams</a:t>
            </a:r>
            <a:r>
              <a:rPr lang="fr-FR" dirty="0" smtClean="0"/>
              <a:t> (UC conditions &amp; messages)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DF80C-98B8-E44F-BBAE-8FF16F1C8999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6307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Exemple: </a:t>
            </a:r>
            <a:r>
              <a:rPr lang="fr-FR" dirty="0" err="1" smtClean="0"/>
              <a:t>rehabilitation</a:t>
            </a:r>
            <a:r>
              <a:rPr lang="fr-FR" dirty="0" smtClean="0"/>
              <a:t> robot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DF80C-98B8-E44F-BBAE-8FF16F1C8999}" type="slidenum">
              <a:rPr lang="fr-FR" smtClean="0"/>
              <a:t>4</a:t>
            </a:fld>
            <a:endParaRPr lang="fr-FR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9700" y="1143000"/>
            <a:ext cx="2654300" cy="236220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643" y="1557631"/>
            <a:ext cx="5470706" cy="5147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9677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Use case </a:t>
            </a:r>
            <a:r>
              <a:rPr lang="fr-FR" dirty="0" err="1" smtClean="0"/>
              <a:t>specification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DF80C-98B8-E44F-BBAE-8FF16F1C8999}" type="slidenum">
              <a:rPr lang="fr-FR" smtClean="0"/>
              <a:t>5</a:t>
            </a:fld>
            <a:endParaRPr lang="fr-FR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2"/>
          <a:srcRect l="64442" t="19910" r="5307" b="61400"/>
          <a:stretch/>
        </p:blipFill>
        <p:spPr>
          <a:xfrm>
            <a:off x="3771780" y="2167878"/>
            <a:ext cx="1654964" cy="962077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alphaModFix amt="35000"/>
          </a:blip>
          <a:stretch>
            <a:fillRect/>
          </a:stretch>
        </p:blipFill>
        <p:spPr>
          <a:xfrm>
            <a:off x="246352" y="1143000"/>
            <a:ext cx="5470706" cy="5147542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4063" y="3467781"/>
            <a:ext cx="5559937" cy="2721810"/>
          </a:xfrm>
          <a:prstGeom prst="rect">
            <a:avLst/>
          </a:prstGeom>
          <a:solidFill>
            <a:schemeClr val="bg1"/>
          </a:solidFill>
        </p:spPr>
      </p:pic>
      <p:cxnSp>
        <p:nvCxnSpPr>
          <p:cNvPr id="9" name="Connecteur en angle 8"/>
          <p:cNvCxnSpPr>
            <a:endCxn id="4" idx="0"/>
          </p:cNvCxnSpPr>
          <p:nvPr/>
        </p:nvCxnSpPr>
        <p:spPr>
          <a:xfrm>
            <a:off x="5426744" y="2668158"/>
            <a:ext cx="937288" cy="799623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80106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Sequence</a:t>
            </a:r>
            <a:r>
              <a:rPr lang="fr-FR" dirty="0" smtClean="0"/>
              <a:t> </a:t>
            </a:r>
            <a:r>
              <a:rPr lang="fr-FR" dirty="0" err="1" smtClean="0"/>
              <a:t>diagram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DF80C-98B8-E44F-BBAE-8FF16F1C8999}" type="slidenum">
              <a:rPr lang="fr-FR" smtClean="0"/>
              <a:t>6</a:t>
            </a:fld>
            <a:endParaRPr lang="fr-FR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461" y="3467781"/>
            <a:ext cx="3187700" cy="2501900"/>
          </a:xfrm>
          <a:prstGeom prst="rect">
            <a:avLst/>
          </a:prstGeom>
        </p:spPr>
      </p:pic>
      <p:sp>
        <p:nvSpPr>
          <p:cNvPr id="5" name="Titre 1"/>
          <p:cNvSpPr txBox="1">
            <a:spLocks/>
          </p:cNvSpPr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>
                <a:solidFill>
                  <a:srgbClr val="E46C0A"/>
                </a:solidFill>
                <a:latin typeface="Avenir Book"/>
                <a:ea typeface="+mj-ea"/>
                <a:cs typeface="Avenir Book"/>
              </a:defRPr>
            </a:lvl1pPr>
          </a:lstStyle>
          <a:p>
            <a:r>
              <a:rPr lang="fr-FR" dirty="0" err="1" smtClean="0"/>
              <a:t>Sequence</a:t>
            </a:r>
            <a:r>
              <a:rPr lang="fr-FR" dirty="0" smtClean="0"/>
              <a:t> </a:t>
            </a:r>
            <a:r>
              <a:rPr lang="fr-FR" dirty="0" err="1" smtClean="0"/>
              <a:t>diagram</a:t>
            </a:r>
            <a:r>
              <a:rPr lang="fr-FR" dirty="0" smtClean="0"/>
              <a:t> </a:t>
            </a:r>
            <a:r>
              <a:rPr lang="fr-FR" dirty="0" err="1" smtClean="0"/>
              <a:t>specification</a:t>
            </a:r>
            <a:endParaRPr lang="fr-FR" dirty="0"/>
          </a:p>
        </p:txBody>
      </p:sp>
      <p:sp>
        <p:nvSpPr>
          <p:cNvPr id="6" name="Espace réservé du numéro de diapositive 2"/>
          <p:cNvSpPr txBox="1">
            <a:spLocks/>
          </p:cNvSpPr>
          <p:nvPr/>
        </p:nvSpPr>
        <p:spPr>
          <a:xfrm>
            <a:off x="8502952" y="6356351"/>
            <a:ext cx="641048" cy="5016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457200" rtl="0" eaLnBrk="1" latinLnBrk="0" hangingPunct="1">
              <a:defRPr sz="1400" kern="1200">
                <a:solidFill>
                  <a:schemeClr val="bg2">
                    <a:lumMod val="25000"/>
                  </a:schemeClr>
                </a:solidFill>
                <a:latin typeface="Papyrus"/>
                <a:ea typeface="+mn-ea"/>
                <a:cs typeface="Papyru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3EDF80C-98B8-E44F-BBAE-8FF16F1C8999}" type="slidenum">
              <a:rPr lang="fr-FR" smtClean="0"/>
              <a:pPr/>
              <a:t>6</a:t>
            </a:fld>
            <a:endParaRPr lang="fr-FR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3"/>
          <a:srcRect l="64442" t="19910" r="5307" b="61400"/>
          <a:stretch/>
        </p:blipFill>
        <p:spPr>
          <a:xfrm>
            <a:off x="3771780" y="2167878"/>
            <a:ext cx="1654964" cy="962077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4">
            <a:alphaModFix amt="35000"/>
          </a:blip>
          <a:stretch>
            <a:fillRect/>
          </a:stretch>
        </p:blipFill>
        <p:spPr>
          <a:xfrm>
            <a:off x="243755" y="1143000"/>
            <a:ext cx="5470706" cy="5147542"/>
          </a:xfrm>
          <a:prstGeom prst="rect">
            <a:avLst/>
          </a:prstGeom>
        </p:spPr>
      </p:pic>
      <p:cxnSp>
        <p:nvCxnSpPr>
          <p:cNvPr id="10" name="Connecteur en angle 9"/>
          <p:cNvCxnSpPr/>
          <p:nvPr/>
        </p:nvCxnSpPr>
        <p:spPr>
          <a:xfrm>
            <a:off x="5426744" y="2668158"/>
            <a:ext cx="937288" cy="799623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95310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Sequence</a:t>
            </a:r>
            <a:r>
              <a:rPr lang="fr-FR" dirty="0" smtClean="0"/>
              <a:t> </a:t>
            </a:r>
            <a:r>
              <a:rPr lang="fr-FR" dirty="0" err="1" smtClean="0"/>
              <a:t>diagram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DF80C-98B8-E44F-BBAE-8FF16F1C8999}" type="slidenum">
              <a:rPr lang="fr-FR" smtClean="0"/>
              <a:t>7</a:t>
            </a:fld>
            <a:endParaRPr lang="fr-FR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8657" y="3591750"/>
            <a:ext cx="3683503" cy="2891037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071" y="1019293"/>
            <a:ext cx="5565026" cy="4470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6480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31725E-7 -1.03169E-6 L -0.25529 -0.2676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73" y="-1339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UML final </a:t>
            </a:r>
            <a:r>
              <a:rPr lang="fr-FR" dirty="0" err="1" smtClean="0"/>
              <a:t>models</a:t>
            </a:r>
            <a:endParaRPr lang="fr-FR" dirty="0"/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Use case </a:t>
            </a:r>
            <a:r>
              <a:rPr lang="fr-FR" dirty="0" err="1" smtClean="0"/>
              <a:t>textual</a:t>
            </a:r>
            <a:r>
              <a:rPr lang="fr-FR" dirty="0" smtClean="0"/>
              <a:t> </a:t>
            </a:r>
            <a:r>
              <a:rPr lang="fr-FR" dirty="0" err="1" smtClean="0"/>
              <a:t>specification</a:t>
            </a:r>
            <a:r>
              <a:rPr lang="fr-FR" dirty="0" smtClean="0"/>
              <a:t> </a:t>
            </a:r>
          </a:p>
          <a:p>
            <a:pPr marL="457200" lvl="1" indent="0">
              <a:buNone/>
            </a:pPr>
            <a:endParaRPr lang="fr-FR" dirty="0"/>
          </a:p>
          <a:p>
            <a:pPr marL="457200" lvl="1" indent="0">
              <a:buNone/>
            </a:pPr>
            <a:endParaRPr lang="fr-FR" dirty="0" smtClean="0"/>
          </a:p>
          <a:p>
            <a:pPr marL="457200" lvl="1" indent="0">
              <a:buNone/>
            </a:pPr>
            <a:endParaRPr lang="fr-FR" dirty="0" smtClean="0"/>
          </a:p>
          <a:p>
            <a:r>
              <a:rPr lang="fr-FR" dirty="0" smtClean="0"/>
              <a:t>For </a:t>
            </a:r>
            <a:r>
              <a:rPr lang="fr-FR" dirty="0" err="1" smtClean="0"/>
              <a:t>each</a:t>
            </a:r>
            <a:r>
              <a:rPr lang="fr-FR" dirty="0" smtClean="0"/>
              <a:t> use case one or more </a:t>
            </a:r>
            <a:r>
              <a:rPr lang="fr-FR" dirty="0" err="1" smtClean="0"/>
              <a:t>sequence</a:t>
            </a:r>
            <a:r>
              <a:rPr lang="fr-FR" dirty="0" smtClean="0"/>
              <a:t> </a:t>
            </a:r>
            <a:r>
              <a:rPr lang="fr-FR" dirty="0" err="1" smtClean="0"/>
              <a:t>diagram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DF80C-98B8-E44F-BBAE-8FF16F1C8999}" type="slidenum">
              <a:rPr lang="fr-FR" smtClean="0"/>
              <a:t>8</a:t>
            </a:fld>
            <a:endParaRPr lang="fr-FR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426" y="2440230"/>
            <a:ext cx="2575458" cy="126078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5884" y="2440230"/>
            <a:ext cx="2575458" cy="126078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1342" y="2440230"/>
            <a:ext cx="2575458" cy="126078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426" y="4783400"/>
            <a:ext cx="2342770" cy="1882186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5884" y="4783400"/>
            <a:ext cx="2342770" cy="1882186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1342" y="4783400"/>
            <a:ext cx="2342770" cy="1882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4351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79120"/>
          </a:xfrm>
        </p:spPr>
        <p:txBody>
          <a:bodyPr>
            <a:normAutofit fontScale="90000"/>
          </a:bodyPr>
          <a:lstStyle/>
          <a:p>
            <a:r>
              <a:rPr lang="fr-FR" dirty="0" err="1" smtClean="0"/>
              <a:t>Deviation</a:t>
            </a:r>
            <a:r>
              <a:rPr lang="fr-FR" dirty="0" smtClean="0"/>
              <a:t> </a:t>
            </a:r>
            <a:r>
              <a:rPr lang="fr-FR" dirty="0" err="1" smtClean="0"/>
              <a:t>analysis</a:t>
            </a:r>
            <a:endParaRPr lang="fr-FR" dirty="0"/>
          </a:p>
        </p:txBody>
      </p:sp>
      <p:pic>
        <p:nvPicPr>
          <p:cNvPr id="20" name="Image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340" y="344312"/>
            <a:ext cx="4114800" cy="2971800"/>
          </a:xfrm>
          <a:prstGeom prst="rect">
            <a:avLst/>
          </a:prstGeo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DF80C-98B8-E44F-BBAE-8FF16F1C8999}" type="slidenum">
              <a:rPr lang="fr-FR" smtClean="0"/>
              <a:t>9</a:t>
            </a:fld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/>
          <a:srcRect t="30406" r="79858"/>
          <a:stretch/>
        </p:blipFill>
        <p:spPr>
          <a:xfrm>
            <a:off x="174606" y="4531359"/>
            <a:ext cx="1806595" cy="2733805"/>
          </a:xfrm>
          <a:prstGeom prst="rect">
            <a:avLst/>
          </a:prstGeom>
        </p:spPr>
      </p:pic>
      <p:grpSp>
        <p:nvGrpSpPr>
          <p:cNvPr id="8" name="Grouper 7"/>
          <p:cNvGrpSpPr/>
          <p:nvPr/>
        </p:nvGrpSpPr>
        <p:grpSpPr>
          <a:xfrm>
            <a:off x="1198449" y="1208865"/>
            <a:ext cx="3015429" cy="4879896"/>
            <a:chOff x="3117560" y="3803764"/>
            <a:chExt cx="3015429" cy="4879896"/>
          </a:xfrm>
        </p:grpSpPr>
        <p:grpSp>
          <p:nvGrpSpPr>
            <p:cNvPr id="13" name="Grouper 12"/>
            <p:cNvGrpSpPr/>
            <p:nvPr/>
          </p:nvGrpSpPr>
          <p:grpSpPr>
            <a:xfrm>
              <a:off x="4189757" y="3803764"/>
              <a:ext cx="1943232" cy="3704200"/>
              <a:chOff x="3966237" y="3942336"/>
              <a:chExt cx="1943232" cy="3704200"/>
            </a:xfrm>
          </p:grpSpPr>
          <p:sp>
            <p:nvSpPr>
              <p:cNvPr id="10" name="Flèche vers la droite 9"/>
              <p:cNvSpPr/>
              <p:nvPr/>
            </p:nvSpPr>
            <p:spPr>
              <a:xfrm rot="6774864">
                <a:off x="2504150" y="5950541"/>
                <a:ext cx="3158082" cy="233908"/>
              </a:xfrm>
              <a:prstGeom prst="rightArrow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4628313" y="3942336"/>
                <a:ext cx="1281156" cy="719274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  <a:alpha val="27000"/>
                </a:schemeClr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14" name="Rectangle 13"/>
            <p:cNvSpPr/>
            <p:nvPr/>
          </p:nvSpPr>
          <p:spPr>
            <a:xfrm>
              <a:off x="3117560" y="7312594"/>
              <a:ext cx="782752" cy="1371066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27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15" name="Image 14"/>
          <p:cNvPicPr>
            <a:picLocks noChangeAspect="1"/>
          </p:cNvPicPr>
          <p:nvPr/>
        </p:nvPicPr>
        <p:blipFill rotWithShape="1">
          <a:blip r:embed="rId3"/>
          <a:srcRect r="2039" b="64925"/>
          <a:stretch/>
        </p:blipFill>
        <p:spPr>
          <a:xfrm>
            <a:off x="174606" y="3334025"/>
            <a:ext cx="8786514" cy="1377811"/>
          </a:xfrm>
          <a:prstGeom prst="rect">
            <a:avLst/>
          </a:prstGeom>
        </p:spPr>
      </p:pic>
      <p:grpSp>
        <p:nvGrpSpPr>
          <p:cNvPr id="9" name="Grouper 8"/>
          <p:cNvGrpSpPr/>
          <p:nvPr/>
        </p:nvGrpSpPr>
        <p:grpSpPr>
          <a:xfrm>
            <a:off x="2653320" y="1070102"/>
            <a:ext cx="6490680" cy="2507763"/>
            <a:chOff x="3166762" y="1092812"/>
            <a:chExt cx="6490680" cy="2507763"/>
          </a:xfrm>
        </p:grpSpPr>
        <p:sp>
          <p:nvSpPr>
            <p:cNvPr id="7" name="Rectangle 6"/>
            <p:cNvSpPr/>
            <p:nvPr/>
          </p:nvSpPr>
          <p:spPr>
            <a:xfrm>
              <a:off x="3166762" y="1092812"/>
              <a:ext cx="6490680" cy="2507763"/>
            </a:xfrm>
            <a:prstGeom prst="rect">
              <a:avLst/>
            </a:prstGeom>
            <a:solidFill>
              <a:schemeClr val="bg1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4" name="Image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66762" y="1092812"/>
              <a:ext cx="6490680" cy="2507763"/>
            </a:xfrm>
            <a:prstGeom prst="rect">
              <a:avLst/>
            </a:prstGeom>
            <a:solidFill>
              <a:schemeClr val="bg1"/>
            </a:solidFill>
          </p:spPr>
        </p:pic>
      </p:grpSp>
      <p:grpSp>
        <p:nvGrpSpPr>
          <p:cNvPr id="18" name="Grouper 17"/>
          <p:cNvGrpSpPr/>
          <p:nvPr/>
        </p:nvGrpSpPr>
        <p:grpSpPr>
          <a:xfrm>
            <a:off x="1981201" y="1493521"/>
            <a:ext cx="2550159" cy="4236718"/>
            <a:chOff x="1981201" y="1493521"/>
            <a:chExt cx="2550159" cy="4236718"/>
          </a:xfrm>
        </p:grpSpPr>
        <p:sp>
          <p:nvSpPr>
            <p:cNvPr id="11" name="Flèche vers la droite 10"/>
            <p:cNvSpPr/>
            <p:nvPr/>
          </p:nvSpPr>
          <p:spPr>
            <a:xfrm rot="7099616">
              <a:off x="1171430" y="3302844"/>
              <a:ext cx="3782995" cy="165729"/>
            </a:xfrm>
            <a:prstGeom prst="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3814631" y="1493521"/>
              <a:ext cx="716729" cy="21835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27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981201" y="5088520"/>
              <a:ext cx="406399" cy="641719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27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9" name="Rectangle 18"/>
          <p:cNvSpPr/>
          <p:nvPr/>
        </p:nvSpPr>
        <p:spPr>
          <a:xfrm>
            <a:off x="2387600" y="4717695"/>
            <a:ext cx="6299200" cy="1371066"/>
          </a:xfrm>
          <a:prstGeom prst="rect">
            <a:avLst/>
          </a:prstGeom>
          <a:solidFill>
            <a:schemeClr val="accent6">
              <a:lumMod val="20000"/>
              <a:lumOff val="80000"/>
              <a:alpha val="27000"/>
            </a:schemeClr>
          </a:solidFill>
          <a:ln>
            <a:solidFill>
              <a:srgbClr val="F7964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ZoneTexte 23"/>
          <p:cNvSpPr txBox="1"/>
          <p:nvPr/>
        </p:nvSpPr>
        <p:spPr>
          <a:xfrm>
            <a:off x="4264978" y="746667"/>
            <a:ext cx="31429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 smtClean="0">
                <a:solidFill>
                  <a:srgbClr val="E46C0A"/>
                </a:solidFill>
                <a:latin typeface="Avenir Book"/>
                <a:cs typeface="Avenir Book"/>
              </a:rPr>
              <a:t>Guidewords</a:t>
            </a:r>
            <a:r>
              <a:rPr lang="fr-FR" dirty="0" smtClean="0">
                <a:solidFill>
                  <a:srgbClr val="E46C0A"/>
                </a:solidFill>
                <a:latin typeface="Avenir Book"/>
                <a:cs typeface="Avenir Book"/>
              </a:rPr>
              <a:t> for UML </a:t>
            </a:r>
            <a:r>
              <a:rPr lang="fr-FR" dirty="0" err="1" smtClean="0">
                <a:solidFill>
                  <a:srgbClr val="E46C0A"/>
                </a:solidFill>
                <a:latin typeface="Avenir Book"/>
                <a:cs typeface="Avenir Book"/>
              </a:rPr>
              <a:t>models</a:t>
            </a:r>
            <a:endParaRPr lang="fr-FR" dirty="0">
              <a:solidFill>
                <a:srgbClr val="E46C0A"/>
              </a:solidFill>
              <a:latin typeface="Avenir Book"/>
              <a:cs typeface="Avenir Book"/>
            </a:endParaRPr>
          </a:p>
        </p:txBody>
      </p:sp>
      <p:sp>
        <p:nvSpPr>
          <p:cNvPr id="25" name="ZoneTexte 24"/>
          <p:cNvSpPr txBox="1"/>
          <p:nvPr/>
        </p:nvSpPr>
        <p:spPr>
          <a:xfrm>
            <a:off x="3745129" y="3589634"/>
            <a:ext cx="15786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chemeClr val="accent6">
                    <a:lumMod val="75000"/>
                  </a:schemeClr>
                </a:solidFill>
                <a:latin typeface="Avenir Book"/>
                <a:cs typeface="Avenir Book"/>
              </a:rPr>
              <a:t>HAZOP Table</a:t>
            </a:r>
            <a:endParaRPr lang="fr-FR" dirty="0">
              <a:solidFill>
                <a:schemeClr val="accent6">
                  <a:lumMod val="75000"/>
                </a:schemeClr>
              </a:solidFill>
              <a:latin typeface="Avenir Book"/>
              <a:cs typeface="Avenir Book"/>
            </a:endParaRPr>
          </a:p>
        </p:txBody>
      </p:sp>
      <p:sp>
        <p:nvSpPr>
          <p:cNvPr id="26" name="ZoneTexte 25"/>
          <p:cNvSpPr txBox="1"/>
          <p:nvPr/>
        </p:nvSpPr>
        <p:spPr>
          <a:xfrm>
            <a:off x="1530384" y="27002"/>
            <a:ext cx="6638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chemeClr val="accent6">
                    <a:lumMod val="75000"/>
                  </a:schemeClr>
                </a:solidFill>
                <a:latin typeface="Avenir Book"/>
                <a:cs typeface="Avenir Book"/>
              </a:rPr>
              <a:t>UML</a:t>
            </a:r>
            <a:endParaRPr lang="fr-FR" dirty="0">
              <a:solidFill>
                <a:schemeClr val="accent6">
                  <a:lumMod val="75000"/>
                </a:schemeClr>
              </a:solidFill>
              <a:latin typeface="Avenir Book"/>
              <a:cs typeface="Avenir Book"/>
            </a:endParaRPr>
          </a:p>
        </p:txBody>
      </p:sp>
      <p:pic>
        <p:nvPicPr>
          <p:cNvPr id="27" name="Image 26"/>
          <p:cNvPicPr>
            <a:picLocks noChangeAspect="1"/>
          </p:cNvPicPr>
          <p:nvPr/>
        </p:nvPicPr>
        <p:blipFill rotWithShape="1">
          <a:blip r:embed="rId3"/>
          <a:srcRect l="19721" t="30936" r="75325" b="-530"/>
          <a:stretch/>
        </p:blipFill>
        <p:spPr>
          <a:xfrm>
            <a:off x="1943289" y="4550313"/>
            <a:ext cx="444311" cy="2733805"/>
          </a:xfrm>
          <a:prstGeom prst="rect">
            <a:avLst/>
          </a:prstGeom>
        </p:spPr>
      </p:pic>
      <p:pic>
        <p:nvPicPr>
          <p:cNvPr id="28" name="Image 27"/>
          <p:cNvPicPr>
            <a:picLocks noChangeAspect="1"/>
          </p:cNvPicPr>
          <p:nvPr/>
        </p:nvPicPr>
        <p:blipFill rotWithShape="1">
          <a:blip r:embed="rId3"/>
          <a:srcRect l="24576" t="33743" r="742" b="-7703"/>
          <a:stretch/>
        </p:blipFill>
        <p:spPr>
          <a:xfrm>
            <a:off x="2379910" y="4655040"/>
            <a:ext cx="6698570" cy="29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136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4" grpId="0"/>
      <p:bldP spid="24" grpId="1"/>
      <p:bldP spid="25" grpId="0"/>
      <p:bldP spid="26" grpId="0"/>
      <p:bldP spid="26" grpId="1"/>
    </p:bldLst>
  </p:timing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jdacency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13622</TotalTime>
  <Words>233</Words>
  <Application>Microsoft Macintosh PowerPoint</Application>
  <PresentationFormat>Présentation à l'écran (4:3)</PresentationFormat>
  <Paragraphs>68</Paragraphs>
  <Slides>12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3" baseType="lpstr">
      <vt:lpstr>Thème Office</vt:lpstr>
      <vt:lpstr>HAZOP-UML in action</vt:lpstr>
      <vt:lpstr>HAZOP-UML</vt:lpstr>
      <vt:lpstr>HAZOP-UML Process</vt:lpstr>
      <vt:lpstr>Exemple: rehabilitation robot</vt:lpstr>
      <vt:lpstr>Use case specification</vt:lpstr>
      <vt:lpstr>Sequence diagram</vt:lpstr>
      <vt:lpstr>Sequence diagram</vt:lpstr>
      <vt:lpstr>UML final models</vt:lpstr>
      <vt:lpstr>Deviation analysis</vt:lpstr>
      <vt:lpstr>HAZOP-UML outputs</vt:lpstr>
      <vt:lpstr>HAZOP-UML outputs, tracability</vt:lpstr>
      <vt:lpstr>CPSELabs application – 1st exp</vt:lpstr>
    </vt:vector>
  </TitlesOfParts>
  <Company>LAAS-CNRS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Analyse et justification de la sécurité de systèmes robotiques en interaction physique avec l’humain</dc:title>
  <dc:creator>Quynh Anh DO HOANG</dc:creator>
  <cp:lastModifiedBy>Jeremie Guiochet</cp:lastModifiedBy>
  <cp:revision>487</cp:revision>
  <cp:lastPrinted>2015-12-07T12:02:50Z</cp:lastPrinted>
  <dcterms:created xsi:type="dcterms:W3CDTF">2015-02-20T07:25:35Z</dcterms:created>
  <dcterms:modified xsi:type="dcterms:W3CDTF">2016-05-12T12:53:37Z</dcterms:modified>
</cp:coreProperties>
</file>